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58" r:id="rId3"/>
    <p:sldMasterId id="2147483660" r:id="rId4"/>
    <p:sldMasterId id="2147483666" r:id="rId5"/>
    <p:sldMasterId id="2147483668" r:id="rId6"/>
    <p:sldMasterId id="2147483664" r:id="rId7"/>
  </p:sldMasterIdLst>
  <p:sldIdLst>
    <p:sldId id="278" r:id="rId8"/>
    <p:sldId id="256" r:id="rId9"/>
    <p:sldId id="338" r:id="rId10"/>
    <p:sldId id="279" r:id="rId11"/>
    <p:sldId id="309" r:id="rId12"/>
    <p:sldId id="275" r:id="rId13"/>
    <p:sldId id="282" r:id="rId14"/>
    <p:sldId id="263" r:id="rId15"/>
    <p:sldId id="283" r:id="rId16"/>
    <p:sldId id="266" r:id="rId17"/>
    <p:sldId id="267" r:id="rId18"/>
    <p:sldId id="268" r:id="rId19"/>
    <p:sldId id="269" r:id="rId20"/>
    <p:sldId id="270" r:id="rId21"/>
    <p:sldId id="285" r:id="rId22"/>
    <p:sldId id="272" r:id="rId23"/>
    <p:sldId id="273" r:id="rId24"/>
    <p:sldId id="288" r:id="rId25"/>
    <p:sldId id="289" r:id="rId26"/>
    <p:sldId id="290" r:id="rId2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Book Antiqua" pitchFamily="18" charset="0"/>
        <a:ea typeface="宋体" pitchFamily="2" charset="-122"/>
        <a:cs typeface="+mn-cs"/>
      </a:defRPr>
    </a:lvl1pPr>
    <a:lvl2pPr marL="457200" algn="l" rtl="0" fontAlgn="base">
      <a:spcBef>
        <a:spcPct val="0"/>
      </a:spcBef>
      <a:spcAft>
        <a:spcPct val="0"/>
      </a:spcAft>
      <a:defRPr kern="1200">
        <a:solidFill>
          <a:schemeClr val="tx1"/>
        </a:solidFill>
        <a:latin typeface="Book Antiqua" pitchFamily="18" charset="0"/>
        <a:ea typeface="宋体" pitchFamily="2" charset="-122"/>
        <a:cs typeface="+mn-cs"/>
      </a:defRPr>
    </a:lvl2pPr>
    <a:lvl3pPr marL="914400" algn="l" rtl="0" fontAlgn="base">
      <a:spcBef>
        <a:spcPct val="0"/>
      </a:spcBef>
      <a:spcAft>
        <a:spcPct val="0"/>
      </a:spcAft>
      <a:defRPr kern="1200">
        <a:solidFill>
          <a:schemeClr val="tx1"/>
        </a:solidFill>
        <a:latin typeface="Book Antiqua" pitchFamily="18" charset="0"/>
        <a:ea typeface="宋体" pitchFamily="2" charset="-122"/>
        <a:cs typeface="+mn-cs"/>
      </a:defRPr>
    </a:lvl3pPr>
    <a:lvl4pPr marL="1371600" algn="l" rtl="0" fontAlgn="base">
      <a:spcBef>
        <a:spcPct val="0"/>
      </a:spcBef>
      <a:spcAft>
        <a:spcPct val="0"/>
      </a:spcAft>
      <a:defRPr kern="1200">
        <a:solidFill>
          <a:schemeClr val="tx1"/>
        </a:solidFill>
        <a:latin typeface="Book Antiqua" pitchFamily="18" charset="0"/>
        <a:ea typeface="宋体" pitchFamily="2" charset="-122"/>
        <a:cs typeface="+mn-cs"/>
      </a:defRPr>
    </a:lvl4pPr>
    <a:lvl5pPr marL="1828800" algn="l" rtl="0" fontAlgn="base">
      <a:spcBef>
        <a:spcPct val="0"/>
      </a:spcBef>
      <a:spcAft>
        <a:spcPct val="0"/>
      </a:spcAft>
      <a:defRPr kern="1200">
        <a:solidFill>
          <a:schemeClr val="tx1"/>
        </a:solidFill>
        <a:latin typeface="Book Antiqua" pitchFamily="18" charset="0"/>
        <a:ea typeface="宋体" pitchFamily="2" charset="-122"/>
        <a:cs typeface="+mn-cs"/>
      </a:defRPr>
    </a:lvl5pPr>
    <a:lvl6pPr marL="2286000" algn="l" defTabSz="914400" rtl="0" eaLnBrk="1" latinLnBrk="0" hangingPunct="1">
      <a:defRPr kern="1200">
        <a:solidFill>
          <a:schemeClr val="tx1"/>
        </a:solidFill>
        <a:latin typeface="Book Antiqua" pitchFamily="18" charset="0"/>
        <a:ea typeface="宋体" pitchFamily="2" charset="-122"/>
        <a:cs typeface="+mn-cs"/>
      </a:defRPr>
    </a:lvl6pPr>
    <a:lvl7pPr marL="2743200" algn="l" defTabSz="914400" rtl="0" eaLnBrk="1" latinLnBrk="0" hangingPunct="1">
      <a:defRPr kern="1200">
        <a:solidFill>
          <a:schemeClr val="tx1"/>
        </a:solidFill>
        <a:latin typeface="Book Antiqua" pitchFamily="18" charset="0"/>
        <a:ea typeface="宋体" pitchFamily="2" charset="-122"/>
        <a:cs typeface="+mn-cs"/>
      </a:defRPr>
    </a:lvl7pPr>
    <a:lvl8pPr marL="3200400" algn="l" defTabSz="914400" rtl="0" eaLnBrk="1" latinLnBrk="0" hangingPunct="1">
      <a:defRPr kern="1200">
        <a:solidFill>
          <a:schemeClr val="tx1"/>
        </a:solidFill>
        <a:latin typeface="Book Antiqua" pitchFamily="18" charset="0"/>
        <a:ea typeface="宋体" pitchFamily="2" charset="-122"/>
        <a:cs typeface="+mn-cs"/>
      </a:defRPr>
    </a:lvl8pPr>
    <a:lvl9pPr marL="3657600" algn="l" defTabSz="914400" rtl="0" eaLnBrk="1" latinLnBrk="0" hangingPunct="1">
      <a:defRPr kern="1200">
        <a:solidFill>
          <a:schemeClr val="tx1"/>
        </a:solidFill>
        <a:latin typeface="Book Antiqua"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00"/>
    <a:srgbClr val="FF0000"/>
    <a:srgbClr val="C8E67E"/>
    <a:srgbClr val="9BC5C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5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5EF619D7-943B-44E1-8064-A67F50B86F8F}"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94492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3F02080-F1FC-4CB1-9996-0AE6BEF213F8}"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46511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308B72B-30FF-4D19-A385-5F09B8179973}"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15762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ECD7F9C6-604A-4986-BBE5-E2A2AC897B08}"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69375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C08DFEDF-DE21-4F35-9798-B89859D1CD05}"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43034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BB4104E1-A3BC-4CEA-B987-6B94954B75A4}"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63694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1B72CA80-E048-4545-BDDE-7CB795204046}"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24561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CB5CDFC6-49A7-420F-AE64-588AEB850428}" type="slidenum">
              <a:rPr lang="zh-CN" altLang="en-US"/>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721339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B377AD9A-869A-403C-87A1-C802E3D1572E}" type="slidenum">
              <a:rPr lang="zh-CN" altLang="en-US"/>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7187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8C29AB0B-18BB-4162-B128-94467C6F3E81}" type="slidenum">
              <a:rPr lang="zh-CN" altLang="en-US"/>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926372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85BD2070-770A-4031-9AA1-1B5A5CEBE209}"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956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19F3F849-E4A2-4696-94F8-D307A2EE1E23}"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701347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A7403768-0E43-4DD7-A8C1-4C85CA7097D3}"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79168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8658BBF-C05A-43DB-86AC-C816BC28B476}"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11577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405F59CA-59FA-4271-BB9F-6002E6BAC673}"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87719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3124200"/>
        </p:xfrm>
        <a:graphic>
          <a:graphicData uri="http://schemas.openxmlformats.org/presentationml/2006/ole">
            <mc:AlternateContent xmlns:mc="http://schemas.openxmlformats.org/markup-compatibility/2006">
              <mc:Choice xmlns:v="urn:schemas-microsoft-com:vml" Requires="v">
                <p:oleObj spid="_x0000_s4175" r:id="rId3" imgW="2438198" imgH="1657835" progId="Photoshop.Image.7">
                  <p:embed/>
                </p:oleObj>
              </mc:Choice>
              <mc:Fallback>
                <p:oleObj r:id="rId3" imgW="2438198" imgH="1657835" progId="Photoshop.Image.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3"/>
          <p:cNvSpPr>
            <a:spLocks noGrp="1" noChangeArrowheads="1"/>
          </p:cNvSpPr>
          <p:nvPr>
            <p:ph type="ctrTitle"/>
          </p:nvPr>
        </p:nvSpPr>
        <p:spPr>
          <a:xfrm>
            <a:off x="381000" y="4343400"/>
            <a:ext cx="5181600" cy="1219200"/>
          </a:xfrm>
        </p:spPr>
        <p:txBody>
          <a:bodyPr/>
          <a:lstStyle>
            <a:lvl1pPr>
              <a:defRPr sz="4000">
                <a:solidFill>
                  <a:schemeClr val="tx1"/>
                </a:solidFill>
              </a:defRPr>
            </a:lvl1pPr>
          </a:lstStyle>
          <a:p>
            <a:pPr lvl="0"/>
            <a:r>
              <a:rPr lang="zh-CN" altLang="en-US" noProof="0" smtClean="0"/>
              <a:t>单击此处编辑母版标题样式</a:t>
            </a:r>
          </a:p>
        </p:txBody>
      </p:sp>
      <p:sp>
        <p:nvSpPr>
          <p:cNvPr id="4100" name="Rectangle 4"/>
          <p:cNvSpPr>
            <a:spLocks noGrp="1" noChangeArrowheads="1"/>
          </p:cNvSpPr>
          <p:nvPr>
            <p:ph type="subTitle" idx="1"/>
          </p:nvPr>
        </p:nvSpPr>
        <p:spPr>
          <a:xfrm>
            <a:off x="381000" y="5562600"/>
            <a:ext cx="5181600" cy="381000"/>
          </a:xfrm>
        </p:spPr>
        <p:txBody>
          <a:bodyPr/>
          <a:lstStyle>
            <a:lvl1pPr marL="0" indent="0">
              <a:buFont typeface="Wingdings" pitchFamily="2" charset="2"/>
              <a:buNone/>
              <a:defRPr sz="1600">
                <a:solidFill>
                  <a:schemeClr val="tx2"/>
                </a:solidFill>
              </a:defRPr>
            </a:lvl1pPr>
          </a:lstStyle>
          <a:p>
            <a:pPr lvl="0"/>
            <a:r>
              <a:rPr lang="zh-CN" altLang="en-US" noProof="0" smtClean="0"/>
              <a:t>单击此处编辑母版副标题样式</a:t>
            </a:r>
          </a:p>
        </p:txBody>
      </p:sp>
      <p:sp>
        <p:nvSpPr>
          <p:cNvPr id="4101" name="Rectangle 5"/>
          <p:cNvSpPr>
            <a:spLocks noGrp="1" noChangeArrowheads="1"/>
          </p:cNvSpPr>
          <p:nvPr>
            <p:ph type="dt" sz="half" idx="2"/>
          </p:nvPr>
        </p:nvSpPr>
        <p:spPr bwMode="auto">
          <a:xfrm>
            <a:off x="152400" y="6553200"/>
            <a:ext cx="24384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en-US" altLang="zh-CN"/>
          </a:p>
        </p:txBody>
      </p:sp>
      <p:sp>
        <p:nvSpPr>
          <p:cNvPr id="4102" name="Rectangle 6"/>
          <p:cNvSpPr>
            <a:spLocks noGrp="1" noChangeArrowheads="1"/>
          </p:cNvSpPr>
          <p:nvPr>
            <p:ph type="ftr" sz="quarter" idx="3"/>
          </p:nvPr>
        </p:nvSpPr>
        <p:spPr bwMode="auto">
          <a:xfrm>
            <a:off x="3124200" y="6553200"/>
            <a:ext cx="3048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en-US" altLang="zh-CN"/>
          </a:p>
        </p:txBody>
      </p:sp>
      <p:sp>
        <p:nvSpPr>
          <p:cNvPr id="4103" name="Rectangle 7"/>
          <p:cNvSpPr>
            <a:spLocks noGrp="1" noChangeArrowheads="1"/>
          </p:cNvSpPr>
          <p:nvPr>
            <p:ph type="sldNum" sz="quarter" idx="4"/>
          </p:nvPr>
        </p:nvSpPr>
        <p:spPr>
          <a:xfrm>
            <a:off x="6477000" y="6553200"/>
            <a:ext cx="2438400" cy="228600"/>
          </a:xfrm>
        </p:spPr>
        <p:txBody>
          <a:bodyPr/>
          <a:lstStyle>
            <a:lvl1pPr algn="r">
              <a:defRPr sz="1000">
                <a:latin typeface="Arial" charset="0"/>
              </a:defRPr>
            </a:lvl1pPr>
          </a:lstStyle>
          <a:p>
            <a:fld id="{B736E80B-EBC3-4CEC-916D-910B8D5F4BC7}" type="slidenum">
              <a:rPr lang="zh-CN" altLang="en-US"/>
              <a:pPr/>
              <a:t>‹#›</a:t>
            </a:fld>
            <a:endParaRPr lang="en-US" altLang="zh-CN"/>
          </a:p>
        </p:txBody>
      </p:sp>
      <p:sp>
        <p:nvSpPr>
          <p:cNvPr id="4104" name="Text Box 8"/>
          <p:cNvSpPr txBox="1">
            <a:spLocks noChangeArrowheads="1"/>
          </p:cNvSpPr>
          <p:nvPr userDrawn="1"/>
        </p:nvSpPr>
        <p:spPr bwMode="auto">
          <a:xfrm>
            <a:off x="228600" y="3810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zh-CN" sz="2400" b="1" i="1">
                <a:solidFill>
                  <a:srgbClr val="333399"/>
                </a:solidFill>
                <a:latin typeface="Verdana" pitchFamily="34" charset="0"/>
              </a:rPr>
              <a:t>LOGO</a:t>
            </a:r>
          </a:p>
        </p:txBody>
      </p:sp>
      <p:sp>
        <p:nvSpPr>
          <p:cNvPr id="4105" name="AutoShape 9"/>
          <p:cNvSpPr>
            <a:spLocks noChangeArrowheads="1"/>
          </p:cNvSpPr>
          <p:nvPr/>
        </p:nvSpPr>
        <p:spPr bwMode="auto">
          <a:xfrm>
            <a:off x="6684963" y="3438525"/>
            <a:ext cx="2001837" cy="1238250"/>
          </a:xfrm>
          <a:prstGeom prst="diamond">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6" name="AutoShape 10"/>
          <p:cNvSpPr>
            <a:spLocks noChangeArrowheads="1"/>
          </p:cNvSpPr>
          <p:nvPr/>
        </p:nvSpPr>
        <p:spPr bwMode="auto">
          <a:xfrm>
            <a:off x="4724400" y="2201863"/>
            <a:ext cx="2047875" cy="1260475"/>
          </a:xfrm>
          <a:prstGeom prst="diamond">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7" name="AutoShape 11"/>
          <p:cNvSpPr>
            <a:spLocks noChangeArrowheads="1"/>
          </p:cNvSpPr>
          <p:nvPr/>
        </p:nvSpPr>
        <p:spPr bwMode="auto">
          <a:xfrm>
            <a:off x="5741988" y="1752600"/>
            <a:ext cx="1908175" cy="1263650"/>
          </a:xfrm>
          <a:prstGeom prst="diamond">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8" name="未知" descr="F"/>
          <p:cNvSpPr>
            <a:spLocks/>
          </p:cNvSpPr>
          <p:nvPr/>
        </p:nvSpPr>
        <p:spPr bwMode="auto">
          <a:xfrm>
            <a:off x="6686550" y="4054475"/>
            <a:ext cx="1028700" cy="1692275"/>
          </a:xfrm>
          <a:custGeom>
            <a:avLst/>
            <a:gdLst>
              <a:gd name="T0" fmla="*/ 648 w 648"/>
              <a:gd name="T1" fmla="*/ 1066 h 1066"/>
              <a:gd name="T2" fmla="*/ 641 w 648"/>
              <a:gd name="T3" fmla="*/ 389 h 1066"/>
              <a:gd name="T4" fmla="*/ 0 w 648"/>
              <a:gd name="T5" fmla="*/ 0 h 1066"/>
              <a:gd name="T6" fmla="*/ 2 w 648"/>
              <a:gd name="T7" fmla="*/ 681 h 1066"/>
              <a:gd name="T8" fmla="*/ 648 w 648"/>
              <a:gd name="T9" fmla="*/ 1066 h 1066"/>
            </a:gdLst>
            <a:ahLst/>
            <a:cxnLst>
              <a:cxn ang="0">
                <a:pos x="T0" y="T1"/>
              </a:cxn>
              <a:cxn ang="0">
                <a:pos x="T2" y="T3"/>
              </a:cxn>
              <a:cxn ang="0">
                <a:pos x="T4" y="T5"/>
              </a:cxn>
              <a:cxn ang="0">
                <a:pos x="T6" y="T7"/>
              </a:cxn>
              <a:cxn ang="0">
                <a:pos x="T8" y="T9"/>
              </a:cxn>
            </a:cxnLst>
            <a:rect l="0" t="0" r="r" b="b"/>
            <a:pathLst>
              <a:path w="648" h="1066">
                <a:moveTo>
                  <a:pt x="648" y="1066"/>
                </a:moveTo>
                <a:lnTo>
                  <a:pt x="641" y="389"/>
                </a:lnTo>
                <a:lnTo>
                  <a:pt x="0" y="0"/>
                </a:lnTo>
                <a:lnTo>
                  <a:pt x="2" y="681"/>
                </a:lnTo>
                <a:lnTo>
                  <a:pt x="648" y="1066"/>
                </a:lnTo>
                <a:close/>
              </a:path>
            </a:pathLst>
          </a:custGeom>
          <a:blipFill dpi="0" rotWithShape="1">
            <a:blip r:embed="rId5"/>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9" name="未知" descr="d"/>
          <p:cNvSpPr>
            <a:spLocks/>
          </p:cNvSpPr>
          <p:nvPr/>
        </p:nvSpPr>
        <p:spPr bwMode="auto">
          <a:xfrm>
            <a:off x="4725988" y="2819400"/>
            <a:ext cx="1027112" cy="1733550"/>
          </a:xfrm>
          <a:custGeom>
            <a:avLst/>
            <a:gdLst>
              <a:gd name="T0" fmla="*/ 626 w 626"/>
              <a:gd name="T1" fmla="*/ 991 h 991"/>
              <a:gd name="T2" fmla="*/ 626 w 626"/>
              <a:gd name="T3" fmla="*/ 362 h 991"/>
              <a:gd name="T4" fmla="*/ 0 w 626"/>
              <a:gd name="T5" fmla="*/ 0 h 991"/>
              <a:gd name="T6" fmla="*/ 2 w 626"/>
              <a:gd name="T7" fmla="*/ 617 h 991"/>
              <a:gd name="T8" fmla="*/ 626 w 626"/>
              <a:gd name="T9" fmla="*/ 991 h 991"/>
            </a:gdLst>
            <a:ahLst/>
            <a:cxnLst>
              <a:cxn ang="0">
                <a:pos x="T0" y="T1"/>
              </a:cxn>
              <a:cxn ang="0">
                <a:pos x="T2" y="T3"/>
              </a:cxn>
              <a:cxn ang="0">
                <a:pos x="T4" y="T5"/>
              </a:cxn>
              <a:cxn ang="0">
                <a:pos x="T6" y="T7"/>
              </a:cxn>
              <a:cxn ang="0">
                <a:pos x="T8" y="T9"/>
              </a:cxn>
            </a:cxnLst>
            <a:rect l="0" t="0" r="r" b="b"/>
            <a:pathLst>
              <a:path w="626" h="991">
                <a:moveTo>
                  <a:pt x="626" y="991"/>
                </a:moveTo>
                <a:lnTo>
                  <a:pt x="626" y="362"/>
                </a:lnTo>
                <a:lnTo>
                  <a:pt x="0" y="0"/>
                </a:lnTo>
                <a:lnTo>
                  <a:pt x="2" y="617"/>
                </a:lnTo>
                <a:lnTo>
                  <a:pt x="626" y="991"/>
                </a:lnTo>
                <a:close/>
              </a:path>
            </a:pathLst>
          </a:custGeom>
          <a:blipFill dpi="0" rotWithShape="1">
            <a:blip r:embed="rId6"/>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10" name="未知"/>
          <p:cNvSpPr>
            <a:spLocks/>
          </p:cNvSpPr>
          <p:nvPr/>
        </p:nvSpPr>
        <p:spPr bwMode="auto">
          <a:xfrm>
            <a:off x="5749925" y="4537075"/>
            <a:ext cx="939800" cy="1635125"/>
          </a:xfrm>
          <a:custGeom>
            <a:avLst/>
            <a:gdLst>
              <a:gd name="T0" fmla="*/ 592 w 592"/>
              <a:gd name="T1" fmla="*/ 1030 h 1030"/>
              <a:gd name="T2" fmla="*/ 592 w 592"/>
              <a:gd name="T3" fmla="*/ 371 h 1030"/>
              <a:gd name="T4" fmla="*/ 1 w 592"/>
              <a:gd name="T5" fmla="*/ 0 h 1030"/>
              <a:gd name="T6" fmla="*/ 0 w 592"/>
              <a:gd name="T7" fmla="*/ 662 h 1030"/>
              <a:gd name="T8" fmla="*/ 592 w 592"/>
              <a:gd name="T9" fmla="*/ 1030 h 1030"/>
            </a:gdLst>
            <a:ahLst/>
            <a:cxnLst>
              <a:cxn ang="0">
                <a:pos x="T0" y="T1"/>
              </a:cxn>
              <a:cxn ang="0">
                <a:pos x="T2" y="T3"/>
              </a:cxn>
              <a:cxn ang="0">
                <a:pos x="T4" y="T5"/>
              </a:cxn>
              <a:cxn ang="0">
                <a:pos x="T6" y="T7"/>
              </a:cxn>
              <a:cxn ang="0">
                <a:pos x="T8" y="T9"/>
              </a:cxn>
            </a:cxnLst>
            <a:rect l="0" t="0" r="r" b="b"/>
            <a:pathLst>
              <a:path w="592" h="1030">
                <a:moveTo>
                  <a:pt x="592" y="1030"/>
                </a:moveTo>
                <a:lnTo>
                  <a:pt x="592" y="371"/>
                </a:lnTo>
                <a:lnTo>
                  <a:pt x="1" y="0"/>
                </a:lnTo>
                <a:lnTo>
                  <a:pt x="0" y="662"/>
                </a:lnTo>
                <a:lnTo>
                  <a:pt x="592" y="1030"/>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11" name="未知" descr="b"/>
          <p:cNvSpPr>
            <a:spLocks/>
          </p:cNvSpPr>
          <p:nvPr/>
        </p:nvSpPr>
        <p:spPr bwMode="auto">
          <a:xfrm>
            <a:off x="5741988" y="2382838"/>
            <a:ext cx="962025" cy="1671637"/>
          </a:xfrm>
          <a:custGeom>
            <a:avLst/>
            <a:gdLst>
              <a:gd name="T0" fmla="*/ 589 w 598"/>
              <a:gd name="T1" fmla="*/ 1053 h 1053"/>
              <a:gd name="T2" fmla="*/ 598 w 598"/>
              <a:gd name="T3" fmla="*/ 394 h 1053"/>
              <a:gd name="T4" fmla="*/ 0 w 598"/>
              <a:gd name="T5" fmla="*/ 0 h 1053"/>
              <a:gd name="T6" fmla="*/ 1 w 598"/>
              <a:gd name="T7" fmla="*/ 675 h 1053"/>
              <a:gd name="T8" fmla="*/ 589 w 598"/>
              <a:gd name="T9" fmla="*/ 1053 h 1053"/>
            </a:gdLst>
            <a:ahLst/>
            <a:cxnLst>
              <a:cxn ang="0">
                <a:pos x="T0" y="T1"/>
              </a:cxn>
              <a:cxn ang="0">
                <a:pos x="T2" y="T3"/>
              </a:cxn>
              <a:cxn ang="0">
                <a:pos x="T4" y="T5"/>
              </a:cxn>
              <a:cxn ang="0">
                <a:pos x="T6" y="T7"/>
              </a:cxn>
              <a:cxn ang="0">
                <a:pos x="T8" y="T9"/>
              </a:cxn>
            </a:cxnLst>
            <a:rect l="0" t="0" r="r" b="b"/>
            <a:pathLst>
              <a:path w="598" h="1053">
                <a:moveTo>
                  <a:pt x="589" y="1053"/>
                </a:moveTo>
                <a:lnTo>
                  <a:pt x="598" y="394"/>
                </a:lnTo>
                <a:lnTo>
                  <a:pt x="0" y="0"/>
                </a:lnTo>
                <a:lnTo>
                  <a:pt x="1" y="675"/>
                </a:lnTo>
                <a:lnTo>
                  <a:pt x="589" y="1053"/>
                </a:lnTo>
                <a:close/>
              </a:path>
            </a:pathLst>
          </a:custGeom>
          <a:blipFill dpi="0" rotWithShape="1">
            <a:blip r:embed="rId7"/>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27CBCE03-F2A2-4394-8C82-112764212333}" type="slidenum">
              <a:rPr lang="zh-CN" altLang="en-US"/>
              <a:pPr/>
              <a:t>‹#›</a:t>
            </a:fld>
            <a:endParaRPr lang="en-US" altLang="zh-CN"/>
          </a:p>
        </p:txBody>
      </p:sp>
    </p:spTree>
    <p:extLst>
      <p:ext uri="{BB962C8B-B14F-4D97-AF65-F5344CB8AC3E}">
        <p14:creationId xmlns:p14="http://schemas.microsoft.com/office/powerpoint/2010/main" val="3156489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CBBE4CCD-DF9B-4F00-AD2A-46D6893B26EA}" type="slidenum">
              <a:rPr lang="zh-CN" altLang="en-US"/>
              <a:pPr/>
              <a:t>‹#›</a:t>
            </a:fld>
            <a:endParaRPr lang="en-US" altLang="zh-CN"/>
          </a:p>
        </p:txBody>
      </p:sp>
    </p:spTree>
    <p:extLst>
      <p:ext uri="{BB962C8B-B14F-4D97-AF65-F5344CB8AC3E}">
        <p14:creationId xmlns:p14="http://schemas.microsoft.com/office/powerpoint/2010/main" val="10551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30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1E7FEF23-9421-46A5-A357-6FC00D0689DF}" type="slidenum">
              <a:rPr lang="zh-CN" altLang="en-US"/>
              <a:pPr/>
              <a:t>‹#›</a:t>
            </a:fld>
            <a:endParaRPr lang="en-US" altLang="zh-CN"/>
          </a:p>
        </p:txBody>
      </p:sp>
    </p:spTree>
    <p:extLst>
      <p:ext uri="{BB962C8B-B14F-4D97-AF65-F5344CB8AC3E}">
        <p14:creationId xmlns:p14="http://schemas.microsoft.com/office/powerpoint/2010/main" val="165463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800A4C1E-1847-4A3F-BB06-D3582BE77627}" type="slidenum">
              <a:rPr lang="zh-CN" altLang="en-US"/>
              <a:pPr/>
              <a:t>‹#›</a:t>
            </a:fld>
            <a:endParaRPr lang="en-US" altLang="zh-CN"/>
          </a:p>
        </p:txBody>
      </p:sp>
    </p:spTree>
    <p:extLst>
      <p:ext uri="{BB962C8B-B14F-4D97-AF65-F5344CB8AC3E}">
        <p14:creationId xmlns:p14="http://schemas.microsoft.com/office/powerpoint/2010/main" val="85558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5F2E7291-D2F7-4F8A-ABC3-7AEACD21FF2F}" type="slidenum">
              <a:rPr lang="zh-CN" altLang="en-US"/>
              <a:pPr/>
              <a:t>‹#›</a:t>
            </a:fld>
            <a:endParaRPr lang="en-US" altLang="zh-CN"/>
          </a:p>
        </p:txBody>
      </p:sp>
    </p:spTree>
    <p:extLst>
      <p:ext uri="{BB962C8B-B14F-4D97-AF65-F5344CB8AC3E}">
        <p14:creationId xmlns:p14="http://schemas.microsoft.com/office/powerpoint/2010/main" val="277329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FDDAA397-9D46-4A6B-8685-E9782AE2BA51}" type="slidenum">
              <a:rPr lang="zh-CN" altLang="en-US"/>
              <a:pPr/>
              <a:t>‹#›</a:t>
            </a:fld>
            <a:endParaRPr lang="en-US" altLang="zh-CN"/>
          </a:p>
        </p:txBody>
      </p:sp>
    </p:spTree>
    <p:extLst>
      <p:ext uri="{BB962C8B-B14F-4D97-AF65-F5344CB8AC3E}">
        <p14:creationId xmlns:p14="http://schemas.microsoft.com/office/powerpoint/2010/main" val="62624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8A9A27C2-BEBD-4863-9D54-A4464BA2E6B8}"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056788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AFE5C216-3A43-4886-A99C-D7909BA1A1B7}" type="slidenum">
              <a:rPr lang="zh-CN" altLang="en-US"/>
              <a:pPr/>
              <a:t>‹#›</a:t>
            </a:fld>
            <a:endParaRPr lang="en-US" altLang="zh-CN"/>
          </a:p>
        </p:txBody>
      </p:sp>
    </p:spTree>
    <p:extLst>
      <p:ext uri="{BB962C8B-B14F-4D97-AF65-F5344CB8AC3E}">
        <p14:creationId xmlns:p14="http://schemas.microsoft.com/office/powerpoint/2010/main" val="269661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EB99AE2C-8646-4989-AC51-4910E67EC9AE}" type="slidenum">
              <a:rPr lang="zh-CN" altLang="en-US"/>
              <a:pPr/>
              <a:t>‹#›</a:t>
            </a:fld>
            <a:endParaRPr lang="en-US" altLang="zh-CN"/>
          </a:p>
        </p:txBody>
      </p:sp>
    </p:spTree>
    <p:extLst>
      <p:ext uri="{BB962C8B-B14F-4D97-AF65-F5344CB8AC3E}">
        <p14:creationId xmlns:p14="http://schemas.microsoft.com/office/powerpoint/2010/main" val="3600044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D342A75-691F-49B9-AE29-F448B341B2A2}" type="slidenum">
              <a:rPr lang="zh-CN" altLang="en-US"/>
              <a:pPr/>
              <a:t>‹#›</a:t>
            </a:fld>
            <a:endParaRPr lang="en-US" altLang="zh-CN"/>
          </a:p>
        </p:txBody>
      </p:sp>
    </p:spTree>
    <p:extLst>
      <p:ext uri="{BB962C8B-B14F-4D97-AF65-F5344CB8AC3E}">
        <p14:creationId xmlns:p14="http://schemas.microsoft.com/office/powerpoint/2010/main" val="4222607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457200"/>
            <a:ext cx="1905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457200"/>
            <a:ext cx="55626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9619C0AC-794E-4987-9EF9-58B93F2BF384}" type="slidenum">
              <a:rPr lang="zh-CN" altLang="en-US"/>
              <a:pPr/>
              <a:t>‹#›</a:t>
            </a:fld>
            <a:endParaRPr lang="en-US" altLang="zh-CN"/>
          </a:p>
        </p:txBody>
      </p:sp>
    </p:spTree>
    <p:extLst>
      <p:ext uri="{BB962C8B-B14F-4D97-AF65-F5344CB8AC3E}">
        <p14:creationId xmlns:p14="http://schemas.microsoft.com/office/powerpoint/2010/main" val="2139479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FAE166E-2E61-4977-881F-232616F9FB38}" type="slidenum">
              <a:rPr lang="zh-CN" altLang="en-US"/>
              <a:pPr/>
              <a:t>‹#›</a:t>
            </a:fld>
            <a:endParaRPr lang="en-US" altLang="zh-CN"/>
          </a:p>
        </p:txBody>
      </p:sp>
    </p:spTree>
    <p:extLst>
      <p:ext uri="{BB962C8B-B14F-4D97-AF65-F5344CB8AC3E}">
        <p14:creationId xmlns:p14="http://schemas.microsoft.com/office/powerpoint/2010/main" val="335231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E64BFF6-EEC7-4268-82BB-C0E45BFC2C18}" type="slidenum">
              <a:rPr lang="zh-CN" altLang="en-US"/>
              <a:pPr/>
              <a:t>‹#›</a:t>
            </a:fld>
            <a:endParaRPr lang="en-US" altLang="zh-CN"/>
          </a:p>
        </p:txBody>
      </p:sp>
    </p:spTree>
    <p:extLst>
      <p:ext uri="{BB962C8B-B14F-4D97-AF65-F5344CB8AC3E}">
        <p14:creationId xmlns:p14="http://schemas.microsoft.com/office/powerpoint/2010/main" val="1848351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AF8B115-AA78-449D-9FE5-0AC7B7F557C4}" type="slidenum">
              <a:rPr lang="zh-CN" altLang="en-US"/>
              <a:pPr/>
              <a:t>‹#›</a:t>
            </a:fld>
            <a:endParaRPr lang="en-US" altLang="zh-CN"/>
          </a:p>
        </p:txBody>
      </p:sp>
    </p:spTree>
    <p:extLst>
      <p:ext uri="{BB962C8B-B14F-4D97-AF65-F5344CB8AC3E}">
        <p14:creationId xmlns:p14="http://schemas.microsoft.com/office/powerpoint/2010/main" val="2897903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AD46333-D659-4FD4-970A-7122BAE75F34}" type="slidenum">
              <a:rPr lang="zh-CN" altLang="en-US"/>
              <a:pPr/>
              <a:t>‹#›</a:t>
            </a:fld>
            <a:endParaRPr lang="en-US" altLang="zh-CN"/>
          </a:p>
        </p:txBody>
      </p:sp>
    </p:spTree>
    <p:extLst>
      <p:ext uri="{BB962C8B-B14F-4D97-AF65-F5344CB8AC3E}">
        <p14:creationId xmlns:p14="http://schemas.microsoft.com/office/powerpoint/2010/main" val="1113239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6181FBB7-1CA8-4BFB-84B2-2D0EFA74933E}" type="slidenum">
              <a:rPr lang="zh-CN" altLang="en-US"/>
              <a:pPr/>
              <a:t>‹#›</a:t>
            </a:fld>
            <a:endParaRPr lang="en-US" altLang="zh-CN"/>
          </a:p>
        </p:txBody>
      </p:sp>
    </p:spTree>
    <p:extLst>
      <p:ext uri="{BB962C8B-B14F-4D97-AF65-F5344CB8AC3E}">
        <p14:creationId xmlns:p14="http://schemas.microsoft.com/office/powerpoint/2010/main" val="4064409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8E1D5CE7-1DB2-4D1C-90DF-E74E92F8D982}" type="slidenum">
              <a:rPr lang="zh-CN" altLang="en-US"/>
              <a:pPr/>
              <a:t>‹#›</a:t>
            </a:fld>
            <a:endParaRPr lang="en-US" altLang="zh-CN"/>
          </a:p>
        </p:txBody>
      </p:sp>
    </p:spTree>
    <p:extLst>
      <p:ext uri="{BB962C8B-B14F-4D97-AF65-F5344CB8AC3E}">
        <p14:creationId xmlns:p14="http://schemas.microsoft.com/office/powerpoint/2010/main" val="286124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2A035037-4976-4DD8-B537-109FDB687FFE}"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300463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1DB878B-DAAE-4563-A9F6-8E873ED5C5BE}" type="slidenum">
              <a:rPr lang="zh-CN" altLang="en-US"/>
              <a:pPr/>
              <a:t>‹#›</a:t>
            </a:fld>
            <a:endParaRPr lang="en-US" altLang="zh-CN"/>
          </a:p>
        </p:txBody>
      </p:sp>
    </p:spTree>
    <p:extLst>
      <p:ext uri="{BB962C8B-B14F-4D97-AF65-F5344CB8AC3E}">
        <p14:creationId xmlns:p14="http://schemas.microsoft.com/office/powerpoint/2010/main" val="2711537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938E845-C1AF-4813-94F2-06DCD8B2F6B9}" type="slidenum">
              <a:rPr lang="zh-CN" altLang="en-US"/>
              <a:pPr/>
              <a:t>‹#›</a:t>
            </a:fld>
            <a:endParaRPr lang="en-US" altLang="zh-CN"/>
          </a:p>
        </p:txBody>
      </p:sp>
    </p:spTree>
    <p:extLst>
      <p:ext uri="{BB962C8B-B14F-4D97-AF65-F5344CB8AC3E}">
        <p14:creationId xmlns:p14="http://schemas.microsoft.com/office/powerpoint/2010/main" val="2160758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0557992-DC7A-44C5-82AB-6786C7019F59}" type="slidenum">
              <a:rPr lang="zh-CN" altLang="en-US"/>
              <a:pPr/>
              <a:t>‹#›</a:t>
            </a:fld>
            <a:endParaRPr lang="en-US" altLang="zh-CN"/>
          </a:p>
        </p:txBody>
      </p:sp>
    </p:spTree>
    <p:extLst>
      <p:ext uri="{BB962C8B-B14F-4D97-AF65-F5344CB8AC3E}">
        <p14:creationId xmlns:p14="http://schemas.microsoft.com/office/powerpoint/2010/main" val="1542908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1427F75-6D8E-4C66-9C3B-03F4FFA80F2D}" type="slidenum">
              <a:rPr lang="zh-CN" altLang="en-US"/>
              <a:pPr/>
              <a:t>‹#›</a:t>
            </a:fld>
            <a:endParaRPr lang="en-US" altLang="zh-CN"/>
          </a:p>
        </p:txBody>
      </p:sp>
    </p:spTree>
    <p:extLst>
      <p:ext uri="{BB962C8B-B14F-4D97-AF65-F5344CB8AC3E}">
        <p14:creationId xmlns:p14="http://schemas.microsoft.com/office/powerpoint/2010/main" val="3198125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C84BBC3-2A66-4198-8D75-C92F9B5F66FD}" type="slidenum">
              <a:rPr lang="zh-CN" altLang="en-US"/>
              <a:pPr/>
              <a:t>‹#›</a:t>
            </a:fld>
            <a:endParaRPr lang="en-US" altLang="zh-CN"/>
          </a:p>
        </p:txBody>
      </p:sp>
    </p:spTree>
    <p:extLst>
      <p:ext uri="{BB962C8B-B14F-4D97-AF65-F5344CB8AC3E}">
        <p14:creationId xmlns:p14="http://schemas.microsoft.com/office/powerpoint/2010/main" val="4126021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170"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1"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2"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3" name="Rectangle 5"/>
          <p:cNvSpPr>
            <a:spLocks noGrp="1" noChangeArrowheads="1"/>
          </p:cNvSpPr>
          <p:nvPr>
            <p:ph type="dt" sz="quarter" idx="2"/>
          </p:nvPr>
        </p:nvSpPr>
        <p:spPr>
          <a:xfrm>
            <a:off x="457200" y="6553200"/>
            <a:ext cx="2133600" cy="152400"/>
          </a:xfrm>
        </p:spPr>
        <p:txBody>
          <a:bodyPr/>
          <a:lstStyle>
            <a:lvl1pPr>
              <a:defRPr sz="1400">
                <a:solidFill>
                  <a:schemeClr val="tx1"/>
                </a:solidFill>
                <a:latin typeface="Times New Roman" pitchFamily="18" charset="0"/>
              </a:defRPr>
            </a:lvl1pPr>
          </a:lstStyle>
          <a:p>
            <a:endParaRPr lang="en-US"/>
          </a:p>
        </p:txBody>
      </p:sp>
      <p:sp>
        <p:nvSpPr>
          <p:cNvPr id="7174" name="Rectangle 6"/>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endParaRPr lang="en-US"/>
          </a:p>
        </p:txBody>
      </p:sp>
      <p:sp>
        <p:nvSpPr>
          <p:cNvPr id="7175" name="Rectangle 7"/>
          <p:cNvSpPr>
            <a:spLocks noGrp="1" noChangeArrowheads="1"/>
          </p:cNvSpPr>
          <p:nvPr>
            <p:ph type="sldNum" sz="quarter" idx="4"/>
          </p:nvPr>
        </p:nvSpPr>
        <p:spPr>
          <a:xfrm>
            <a:off x="6553200" y="6553200"/>
            <a:ext cx="2133600" cy="152400"/>
          </a:xfrm>
        </p:spPr>
        <p:txBody>
          <a:bodyPr/>
          <a:lstStyle>
            <a:lvl1pPr algn="r">
              <a:defRPr sz="1400">
                <a:latin typeface="Times New Roman" pitchFamily="18" charset="0"/>
              </a:defRPr>
            </a:lvl1pPr>
          </a:lstStyle>
          <a:p>
            <a:fld id="{74F0D86B-F447-4CD5-85BB-0D31B06C5C87}" type="slidenum">
              <a:rPr lang="ko-KR" altLang="en-US"/>
              <a:pPr/>
              <a:t>‹#›</a:t>
            </a:fld>
            <a:endParaRPr lang="en-US"/>
          </a:p>
        </p:txBody>
      </p:sp>
      <p:sp>
        <p:nvSpPr>
          <p:cNvPr id="7176" name="Text Box 8"/>
          <p:cNvSpPr txBox="1">
            <a:spLocks noChangeArrowheads="1"/>
          </p:cNvSpPr>
          <p:nvPr/>
        </p:nvSpPr>
        <p:spPr bwMode="auto">
          <a:xfrm>
            <a:off x="4038600" y="6324600"/>
            <a:ext cx="103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latin typeface="Lucida Sans Unicode" pitchFamily="34" charset="0"/>
                <a:ea typeface="Gulim" pitchFamily="34" charset="-127"/>
              </a:rPr>
              <a:t>LOGO</a:t>
            </a:r>
          </a:p>
        </p:txBody>
      </p:sp>
      <p:sp>
        <p:nvSpPr>
          <p:cNvPr id="7177" name="未知"/>
          <p:cNvSpPr>
            <a:spLocks/>
          </p:cNvSpPr>
          <p:nvPr/>
        </p:nvSpPr>
        <p:spPr bwMode="auto">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8"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79"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0" name="Rectangle 12"/>
          <p:cNvSpPr>
            <a:spLocks noChangeArrowheads="1"/>
          </p:cNvSpPr>
          <p:nvPr/>
        </p:nvSpPr>
        <p:spPr bwMode="auto">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solidFill>
                  <a:schemeClr val="hlink"/>
                </a:solidFill>
                <a:latin typeface="Verdana" pitchFamily="34" charset="0"/>
                <a:ea typeface="Gulim" pitchFamily="34" charset="-127"/>
              </a:rPr>
              <a:t>Add Your Company Slogan</a:t>
            </a:r>
          </a:p>
        </p:txBody>
      </p:sp>
      <p:sp>
        <p:nvSpPr>
          <p:cNvPr id="7181" name="Oval 13"/>
          <p:cNvSpPr>
            <a:spLocks noChangeArrowheads="1"/>
          </p:cNvSpPr>
          <p:nvPr/>
        </p:nvSpPr>
        <p:spPr bwMode="auto">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2" name="Oval 14"/>
          <p:cNvSpPr>
            <a:spLocks noChangeArrowheads="1"/>
          </p:cNvSpPr>
          <p:nvPr/>
        </p:nvSpPr>
        <p:spPr bwMode="auto">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3" name="Oval 15"/>
          <p:cNvSpPr>
            <a:spLocks noChangeArrowheads="1"/>
          </p:cNvSpPr>
          <p:nvPr/>
        </p:nvSpPr>
        <p:spPr bwMode="auto">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4" name="Oval 16"/>
          <p:cNvSpPr>
            <a:spLocks noChangeArrowheads="1"/>
          </p:cNvSpPr>
          <p:nvPr/>
        </p:nvSpPr>
        <p:spPr bwMode="auto">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5" name="Oval 17"/>
          <p:cNvSpPr>
            <a:spLocks noChangeArrowheads="1"/>
          </p:cNvSpPr>
          <p:nvPr/>
        </p:nvSpPr>
        <p:spPr bwMode="auto">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6" name="Rectangle 18"/>
          <p:cNvSpPr>
            <a:spLocks noGrp="1" noChangeArrowheads="1"/>
          </p:cNvSpPr>
          <p:nvPr>
            <p:ph type="ctrTitle" sz="quarter"/>
          </p:nvPr>
        </p:nvSpPr>
        <p:spPr bwMode="auto">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en-US" altLang="zh-CN" noProof="0" smtClean="0"/>
              <a:t>PowerPoint Template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CB70A94E-136A-4F2B-8B61-9800BACDE1EE}" type="slidenum">
              <a:rPr lang="ko-KR" altLang="en-US"/>
              <a:pPr/>
              <a:t>‹#›</a:t>
            </a:fld>
            <a:endParaRPr lang="en-US"/>
          </a:p>
        </p:txBody>
      </p:sp>
    </p:spTree>
    <p:extLst>
      <p:ext uri="{BB962C8B-B14F-4D97-AF65-F5344CB8AC3E}">
        <p14:creationId xmlns:p14="http://schemas.microsoft.com/office/powerpoint/2010/main" val="3312768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796EA0D1-61D4-4A3E-B194-70E3EDB7BAD1}" type="slidenum">
              <a:rPr lang="ko-KR" altLang="en-US"/>
              <a:pPr/>
              <a:t>‹#›</a:t>
            </a:fld>
            <a:endParaRPr lang="en-US"/>
          </a:p>
        </p:txBody>
      </p:sp>
    </p:spTree>
    <p:extLst>
      <p:ext uri="{BB962C8B-B14F-4D97-AF65-F5344CB8AC3E}">
        <p14:creationId xmlns:p14="http://schemas.microsoft.com/office/powerpoint/2010/main" val="524748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942EC232-E5A3-4471-825A-F0B350F5F245}" type="slidenum">
              <a:rPr lang="ko-KR" altLang="en-US"/>
              <a:pPr/>
              <a:t>‹#›</a:t>
            </a:fld>
            <a:endParaRPr lang="en-US"/>
          </a:p>
        </p:txBody>
      </p:sp>
    </p:spTree>
    <p:extLst>
      <p:ext uri="{BB962C8B-B14F-4D97-AF65-F5344CB8AC3E}">
        <p14:creationId xmlns:p14="http://schemas.microsoft.com/office/powerpoint/2010/main" val="3230442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8E73A225-3D85-4F73-9F2D-667423A8AB4D}" type="slidenum">
              <a:rPr lang="ko-KR" altLang="en-US"/>
              <a:pPr/>
              <a:t>‹#›</a:t>
            </a:fld>
            <a:endParaRPr lang="en-US"/>
          </a:p>
        </p:txBody>
      </p:sp>
    </p:spTree>
    <p:extLst>
      <p:ext uri="{BB962C8B-B14F-4D97-AF65-F5344CB8AC3E}">
        <p14:creationId xmlns:p14="http://schemas.microsoft.com/office/powerpoint/2010/main" val="312389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B11058BA-7FF5-4BF6-9F78-A0223CAE645D}" type="slidenum">
              <a:rPr lang="zh-CN" altLang="en-US"/>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211851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F32580F8-1CAE-4302-A750-25F94766129D}" type="slidenum">
              <a:rPr lang="ko-KR" altLang="en-US"/>
              <a:pPr/>
              <a:t>‹#›</a:t>
            </a:fld>
            <a:endParaRPr lang="en-US"/>
          </a:p>
        </p:txBody>
      </p:sp>
    </p:spTree>
    <p:extLst>
      <p:ext uri="{BB962C8B-B14F-4D97-AF65-F5344CB8AC3E}">
        <p14:creationId xmlns:p14="http://schemas.microsoft.com/office/powerpoint/2010/main" val="723682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DD5BE66F-167D-45B5-805F-C5B5BE9FE781}" type="slidenum">
              <a:rPr lang="ko-KR" altLang="en-US"/>
              <a:pPr/>
              <a:t>‹#›</a:t>
            </a:fld>
            <a:endParaRPr lang="en-US"/>
          </a:p>
        </p:txBody>
      </p:sp>
    </p:spTree>
    <p:extLst>
      <p:ext uri="{BB962C8B-B14F-4D97-AF65-F5344CB8AC3E}">
        <p14:creationId xmlns:p14="http://schemas.microsoft.com/office/powerpoint/2010/main" val="1896632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6E0F5186-31C9-4D4E-BC69-BA5B07E47E86}" type="slidenum">
              <a:rPr lang="ko-KR" altLang="en-US"/>
              <a:pPr/>
              <a:t>‹#›</a:t>
            </a:fld>
            <a:endParaRPr lang="en-US"/>
          </a:p>
        </p:txBody>
      </p:sp>
    </p:spTree>
    <p:extLst>
      <p:ext uri="{BB962C8B-B14F-4D97-AF65-F5344CB8AC3E}">
        <p14:creationId xmlns:p14="http://schemas.microsoft.com/office/powerpoint/2010/main" val="2651482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D94F0486-DDF3-43A0-B224-82E1B9AAEBC3}" type="slidenum">
              <a:rPr lang="ko-KR" altLang="en-US"/>
              <a:pPr/>
              <a:t>‹#›</a:t>
            </a:fld>
            <a:endParaRPr lang="en-US"/>
          </a:p>
        </p:txBody>
      </p:sp>
    </p:spTree>
    <p:extLst>
      <p:ext uri="{BB962C8B-B14F-4D97-AF65-F5344CB8AC3E}">
        <p14:creationId xmlns:p14="http://schemas.microsoft.com/office/powerpoint/2010/main" val="276709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1AADB10-353C-458E-990A-EDEF3EB68E6B}" type="slidenum">
              <a:rPr lang="ko-KR" altLang="en-US"/>
              <a:pPr/>
              <a:t>‹#›</a:t>
            </a:fld>
            <a:endParaRPr lang="en-US"/>
          </a:p>
        </p:txBody>
      </p:sp>
    </p:spTree>
    <p:extLst>
      <p:ext uri="{BB962C8B-B14F-4D97-AF65-F5344CB8AC3E}">
        <p14:creationId xmlns:p14="http://schemas.microsoft.com/office/powerpoint/2010/main" val="14034848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644DF6D3-A355-4316-AEBA-5B34E5391ED7}" type="slidenum">
              <a:rPr lang="ko-KR" altLang="en-US"/>
              <a:pPr/>
              <a:t>‹#›</a:t>
            </a:fld>
            <a:endParaRPr lang="en-US"/>
          </a:p>
        </p:txBody>
      </p:sp>
    </p:spTree>
    <p:extLst>
      <p:ext uri="{BB962C8B-B14F-4D97-AF65-F5344CB8AC3E}">
        <p14:creationId xmlns:p14="http://schemas.microsoft.com/office/powerpoint/2010/main" val="1740079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E78C0CAD-9685-4735-AE7F-1D404191F5F5}" type="slidenum">
              <a:rPr lang="ko-KR" altLang="en-US"/>
              <a:pPr/>
              <a:t>‹#›</a:t>
            </a:fld>
            <a:endParaRPr lang="en-US"/>
          </a:p>
        </p:txBody>
      </p:sp>
    </p:spTree>
    <p:extLst>
      <p:ext uri="{BB962C8B-B14F-4D97-AF65-F5344CB8AC3E}">
        <p14:creationId xmlns:p14="http://schemas.microsoft.com/office/powerpoint/2010/main" val="2538695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5A86CB8-D99F-414D-91D4-67D84E3F311C}" type="slidenum">
              <a:rPr lang="ko-KR" altLang="en-US"/>
              <a:pPr/>
              <a:t>‹#›</a:t>
            </a:fld>
            <a:endParaRPr lang="en-US"/>
          </a:p>
        </p:txBody>
      </p:sp>
    </p:spTree>
    <p:extLst>
      <p:ext uri="{BB962C8B-B14F-4D97-AF65-F5344CB8AC3E}">
        <p14:creationId xmlns:p14="http://schemas.microsoft.com/office/powerpoint/2010/main" val="529319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DD987AE6-39DE-47EB-B112-C7FCBB91B53C}" type="slidenum">
              <a:rPr lang="ko-KR" altLang="en-US"/>
              <a:pPr/>
              <a:t>‹#›</a:t>
            </a:fld>
            <a:endParaRPr lang="en-US"/>
          </a:p>
        </p:txBody>
      </p:sp>
    </p:spTree>
    <p:extLst>
      <p:ext uri="{BB962C8B-B14F-4D97-AF65-F5344CB8AC3E}">
        <p14:creationId xmlns:p14="http://schemas.microsoft.com/office/powerpoint/2010/main" val="318414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6DA46FC2-B12C-465C-A1D8-1238FADC0DEF}" type="slidenum">
              <a:rPr lang="ko-KR" altLang="en-US"/>
              <a:pPr/>
              <a:t>‹#›</a:t>
            </a:fld>
            <a:endParaRPr lang="en-US"/>
          </a:p>
        </p:txBody>
      </p:sp>
    </p:spTree>
    <p:extLst>
      <p:ext uri="{BB962C8B-B14F-4D97-AF65-F5344CB8AC3E}">
        <p14:creationId xmlns:p14="http://schemas.microsoft.com/office/powerpoint/2010/main" val="126903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A9A178C5-A0A5-49B4-B20D-4556C3B11367}" type="slidenum">
              <a:rPr lang="zh-CN" altLang="en-US"/>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0092291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03D6E4C6-674E-401D-A0EC-4114B1218BB0}" type="slidenum">
              <a:rPr lang="ko-KR" altLang="en-US"/>
              <a:pPr/>
              <a:t>‹#›</a:t>
            </a:fld>
            <a:endParaRPr lang="en-US"/>
          </a:p>
        </p:txBody>
      </p:sp>
    </p:spTree>
    <p:extLst>
      <p:ext uri="{BB962C8B-B14F-4D97-AF65-F5344CB8AC3E}">
        <p14:creationId xmlns:p14="http://schemas.microsoft.com/office/powerpoint/2010/main" val="27445377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810A3B9A-2115-42B6-992B-E0CB79061DB3}" type="slidenum">
              <a:rPr lang="ko-KR" altLang="en-US"/>
              <a:pPr/>
              <a:t>‹#›</a:t>
            </a:fld>
            <a:endParaRPr lang="en-US"/>
          </a:p>
        </p:txBody>
      </p:sp>
    </p:spTree>
    <p:extLst>
      <p:ext uri="{BB962C8B-B14F-4D97-AF65-F5344CB8AC3E}">
        <p14:creationId xmlns:p14="http://schemas.microsoft.com/office/powerpoint/2010/main" val="13231629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5241EDD9-5A89-4DAE-AEC6-E6363678186C}" type="slidenum">
              <a:rPr lang="ko-KR" altLang="en-US"/>
              <a:pPr/>
              <a:t>‹#›</a:t>
            </a:fld>
            <a:endParaRPr lang="en-US"/>
          </a:p>
        </p:txBody>
      </p:sp>
    </p:spTree>
    <p:extLst>
      <p:ext uri="{BB962C8B-B14F-4D97-AF65-F5344CB8AC3E}">
        <p14:creationId xmlns:p14="http://schemas.microsoft.com/office/powerpoint/2010/main" val="33665414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1B8B6203-3F4D-4DBE-8223-8D35A0489E78}" type="slidenum">
              <a:rPr lang="ko-KR" altLang="en-US"/>
              <a:pPr/>
              <a:t>‹#›</a:t>
            </a:fld>
            <a:endParaRPr lang="en-US"/>
          </a:p>
        </p:txBody>
      </p:sp>
    </p:spTree>
    <p:extLst>
      <p:ext uri="{BB962C8B-B14F-4D97-AF65-F5344CB8AC3E}">
        <p14:creationId xmlns:p14="http://schemas.microsoft.com/office/powerpoint/2010/main" val="37630001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B6924858-CF42-4EA5-9E03-CBDCFEDA5E4F}" type="slidenum">
              <a:rPr lang="ko-KR" altLang="en-US"/>
              <a:pPr/>
              <a:t>‹#›</a:t>
            </a:fld>
            <a:endParaRPr lang="en-US"/>
          </a:p>
        </p:txBody>
      </p:sp>
    </p:spTree>
    <p:extLst>
      <p:ext uri="{BB962C8B-B14F-4D97-AF65-F5344CB8AC3E}">
        <p14:creationId xmlns:p14="http://schemas.microsoft.com/office/powerpoint/2010/main" val="2550697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616B0BD3-4483-408C-B4DF-9B895984CA1E}" type="slidenum">
              <a:rPr lang="ko-KR" altLang="en-US"/>
              <a:pPr/>
              <a:t>‹#›</a:t>
            </a:fld>
            <a:endParaRPr lang="en-US"/>
          </a:p>
        </p:txBody>
      </p:sp>
    </p:spTree>
    <p:extLst>
      <p:ext uri="{BB962C8B-B14F-4D97-AF65-F5344CB8AC3E}">
        <p14:creationId xmlns:p14="http://schemas.microsoft.com/office/powerpoint/2010/main" val="3694764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A1E5F044-8B40-4E3D-8142-41C1A8162042}" type="slidenum">
              <a:rPr lang="ko-KR" altLang="en-US"/>
              <a:pPr/>
              <a:t>‹#›</a:t>
            </a:fld>
            <a:endParaRPr lang="en-US"/>
          </a:p>
        </p:txBody>
      </p:sp>
    </p:spTree>
    <p:extLst>
      <p:ext uri="{BB962C8B-B14F-4D97-AF65-F5344CB8AC3E}">
        <p14:creationId xmlns:p14="http://schemas.microsoft.com/office/powerpoint/2010/main" val="19556372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11C52C65-632E-4625-AA32-8D094F114DE7}" type="slidenum">
              <a:rPr lang="ko-KR" altLang="en-US"/>
              <a:pPr/>
              <a:t>‹#›</a:t>
            </a:fld>
            <a:endParaRPr lang="en-US"/>
          </a:p>
        </p:txBody>
      </p:sp>
    </p:spTree>
    <p:extLst>
      <p:ext uri="{BB962C8B-B14F-4D97-AF65-F5344CB8AC3E}">
        <p14:creationId xmlns:p14="http://schemas.microsoft.com/office/powerpoint/2010/main" val="2193932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04818EEC-5F62-410B-986D-DC2F42BB1298}" type="slidenum">
              <a:rPr lang="ko-KR" altLang="en-US"/>
              <a:pPr/>
              <a:t>‹#›</a:t>
            </a:fld>
            <a:endParaRPr lang="en-US"/>
          </a:p>
        </p:txBody>
      </p:sp>
    </p:spTree>
    <p:extLst>
      <p:ext uri="{BB962C8B-B14F-4D97-AF65-F5344CB8AC3E}">
        <p14:creationId xmlns:p14="http://schemas.microsoft.com/office/powerpoint/2010/main" val="40362981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71813" y="0"/>
            <a:ext cx="1417637" cy="6858000"/>
          </a:xfrm>
          <a:prstGeom prst="rect">
            <a:avLst/>
          </a:prstGeom>
          <a:solidFill>
            <a:schemeClr val="accent2">
              <a:alpha val="7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3" name="Rectangle 3"/>
          <p:cNvSpPr>
            <a:spLocks noChangeArrowheads="1"/>
          </p:cNvSpPr>
          <p:nvPr/>
        </p:nvSpPr>
        <p:spPr bwMode="auto">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4" name="Rectangle 4"/>
          <p:cNvSpPr>
            <a:spLocks noChangeArrowheads="1"/>
          </p:cNvSpPr>
          <p:nvPr/>
        </p:nvSpPr>
        <p:spPr bwMode="auto">
          <a:xfrm>
            <a:off x="6902450" y="-7938"/>
            <a:ext cx="303213" cy="6854826"/>
          </a:xfrm>
          <a:prstGeom prst="rect">
            <a:avLst/>
          </a:prstGeom>
          <a:solidFill>
            <a:schemeClr val="accent2">
              <a:alpha val="2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5" name="Rectangle 5"/>
          <p:cNvSpPr>
            <a:spLocks noChangeArrowheads="1"/>
          </p:cNvSpPr>
          <p:nvPr/>
        </p:nvSpPr>
        <p:spPr bwMode="auto">
          <a:xfrm>
            <a:off x="7158038" y="12700"/>
            <a:ext cx="227012" cy="6858000"/>
          </a:xfrm>
          <a:prstGeom prst="rect">
            <a:avLst/>
          </a:prstGeom>
          <a:solidFill>
            <a:schemeClr val="accent2">
              <a:alpha val="2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6" name="Rectangle 6"/>
          <p:cNvSpPr>
            <a:spLocks noChangeArrowheads="1"/>
          </p:cNvSpPr>
          <p:nvPr/>
        </p:nvSpPr>
        <p:spPr bwMode="auto">
          <a:xfrm>
            <a:off x="4375150" y="0"/>
            <a:ext cx="1060450" cy="6858000"/>
          </a:xfrm>
          <a:prstGeom prst="rect">
            <a:avLst/>
          </a:prstGeom>
          <a:solidFill>
            <a:schemeClr val="accent2">
              <a:alpha val="64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7" name="Rectangle 7"/>
          <p:cNvSpPr>
            <a:spLocks noChangeArrowheads="1"/>
          </p:cNvSpPr>
          <p:nvPr/>
        </p:nvSpPr>
        <p:spPr bwMode="auto">
          <a:xfrm>
            <a:off x="5359400" y="-14288"/>
            <a:ext cx="728663" cy="6935788"/>
          </a:xfrm>
          <a:prstGeom prst="rect">
            <a:avLst/>
          </a:prstGeom>
          <a:solidFill>
            <a:schemeClr val="accent2">
              <a:alpha val="5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8" name="Rectangle 8"/>
          <p:cNvSpPr>
            <a:spLocks noChangeArrowheads="1"/>
          </p:cNvSpPr>
          <p:nvPr/>
        </p:nvSpPr>
        <p:spPr bwMode="auto">
          <a:xfrm>
            <a:off x="6018213" y="-15875"/>
            <a:ext cx="547687" cy="6935788"/>
          </a:xfrm>
          <a:prstGeom prst="rect">
            <a:avLst/>
          </a:prstGeom>
          <a:solidFill>
            <a:schemeClr val="accent2">
              <a:alpha val="46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9" name="Rectangle 9"/>
          <p:cNvSpPr>
            <a:spLocks noChangeArrowheads="1"/>
          </p:cNvSpPr>
          <p:nvPr/>
        </p:nvSpPr>
        <p:spPr bwMode="auto">
          <a:xfrm>
            <a:off x="6505575" y="0"/>
            <a:ext cx="446088" cy="6858000"/>
          </a:xfrm>
          <a:prstGeom prst="rect">
            <a:avLst/>
          </a:prstGeom>
          <a:solidFill>
            <a:schemeClr val="accent2">
              <a:alpha val="37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0" name="Rectangle 10"/>
          <p:cNvSpPr>
            <a:spLocks noChangeArrowheads="1"/>
          </p:cNvSpPr>
          <p:nvPr/>
        </p:nvSpPr>
        <p:spPr bwMode="auto">
          <a:xfrm>
            <a:off x="7339013" y="52388"/>
            <a:ext cx="136525" cy="6858000"/>
          </a:xfrm>
          <a:prstGeom prst="rect">
            <a:avLst/>
          </a:prstGeom>
          <a:solidFill>
            <a:schemeClr val="accent2">
              <a:alpha val="14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1" name="Rectangle 11"/>
          <p:cNvSpPr>
            <a:spLocks noChangeArrowheads="1"/>
          </p:cNvSpPr>
          <p:nvPr/>
        </p:nvSpPr>
        <p:spPr bwMode="auto">
          <a:xfrm>
            <a:off x="8366125" y="20638"/>
            <a:ext cx="344488" cy="6858000"/>
          </a:xfrm>
          <a:prstGeom prst="rect">
            <a:avLst/>
          </a:prstGeom>
          <a:solidFill>
            <a:schemeClr val="accent2">
              <a:alpha val="23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2" name="Rectangle 12"/>
          <p:cNvSpPr>
            <a:spLocks noChangeArrowheads="1"/>
          </p:cNvSpPr>
          <p:nvPr/>
        </p:nvSpPr>
        <p:spPr bwMode="auto">
          <a:xfrm>
            <a:off x="8664575" y="0"/>
            <a:ext cx="474663" cy="6858000"/>
          </a:xfrm>
          <a:prstGeom prst="rect">
            <a:avLst/>
          </a:prstGeom>
          <a:solidFill>
            <a:schemeClr val="accent2">
              <a:alpha val="28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3" name="Text Box 13"/>
          <p:cNvSpPr txBox="1">
            <a:spLocks noChangeArrowheads="1"/>
          </p:cNvSpPr>
          <p:nvPr/>
        </p:nvSpPr>
        <p:spPr bwMode="auto">
          <a:xfrm>
            <a:off x="76200" y="6477000"/>
            <a:ext cx="1608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1C1C1C">
                      <a:alpha val="50000"/>
                    </a:srgbClr>
                  </a:outerShdw>
                </a:effectLst>
              </a14:hiddenEffects>
            </a:ext>
          </a:extLst>
        </p:spPr>
        <p:txBody>
          <a:bodyPr>
            <a:spAutoFit/>
          </a:bodyPr>
          <a:lstStyle/>
          <a:p>
            <a:pPr algn="r">
              <a:spcBef>
                <a:spcPct val="50000"/>
              </a:spcBef>
            </a:pPr>
            <a:r>
              <a:rPr lang="en-US" altLang="zh-CN" sz="1000" b="1">
                <a:solidFill>
                  <a:srgbClr val="F8F8F8"/>
                </a:solidFill>
                <a:latin typeface="Arial" charset="0"/>
              </a:rPr>
              <a:t>www.themegallery.com</a:t>
            </a:r>
          </a:p>
        </p:txBody>
      </p:sp>
      <p:sp>
        <p:nvSpPr>
          <p:cNvPr id="10254" name="Text Box 14"/>
          <p:cNvSpPr txBox="1">
            <a:spLocks noChangeArrowheads="1"/>
          </p:cNvSpPr>
          <p:nvPr/>
        </p:nvSpPr>
        <p:spPr bwMode="auto">
          <a:xfrm>
            <a:off x="276225" y="6007100"/>
            <a:ext cx="1169988"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a:spAutoFit/>
          </a:bodyPr>
          <a:lstStyle/>
          <a:p>
            <a:pPr algn="ctr">
              <a:spcBef>
                <a:spcPct val="50000"/>
              </a:spcBef>
            </a:pPr>
            <a:r>
              <a:rPr lang="en-US" altLang="zh-CN" sz="2400" b="1">
                <a:solidFill>
                  <a:srgbClr val="FFFFFF"/>
                </a:solidFill>
                <a:latin typeface="Verdana" pitchFamily="34" charset="0"/>
              </a:rPr>
              <a:t>LOGO</a:t>
            </a:r>
          </a:p>
        </p:txBody>
      </p:sp>
      <p:sp>
        <p:nvSpPr>
          <p:cNvPr id="10255" name="Rectangle 15"/>
          <p:cNvSpPr>
            <a:spLocks noChangeArrowheads="1"/>
          </p:cNvSpPr>
          <p:nvPr/>
        </p:nvSpPr>
        <p:spPr bwMode="auto">
          <a:xfrm>
            <a:off x="7953375" y="4763"/>
            <a:ext cx="136525" cy="6858000"/>
          </a:xfrm>
          <a:prstGeom prst="rect">
            <a:avLst/>
          </a:prstGeom>
          <a:solidFill>
            <a:schemeClr val="accent2">
              <a:alpha val="6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6" name="Rectangle 16"/>
          <p:cNvSpPr>
            <a:spLocks noChangeArrowheads="1"/>
          </p:cNvSpPr>
          <p:nvPr/>
        </p:nvSpPr>
        <p:spPr bwMode="auto">
          <a:xfrm>
            <a:off x="8045450" y="4763"/>
            <a:ext cx="168275" cy="6858000"/>
          </a:xfrm>
          <a:prstGeom prst="rect">
            <a:avLst/>
          </a:prstGeom>
          <a:solidFill>
            <a:schemeClr val="accent2">
              <a:alpha val="12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7" name="Rectangle 17"/>
          <p:cNvSpPr>
            <a:spLocks noChangeArrowheads="1"/>
          </p:cNvSpPr>
          <p:nvPr/>
        </p:nvSpPr>
        <p:spPr bwMode="auto">
          <a:xfrm>
            <a:off x="8177213" y="-7938"/>
            <a:ext cx="230187" cy="6854826"/>
          </a:xfrm>
          <a:prstGeom prst="rect">
            <a:avLst/>
          </a:prstGeom>
          <a:solidFill>
            <a:schemeClr val="accent2">
              <a:alpha val="17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8" name="Rectangle 18"/>
          <p:cNvSpPr>
            <a:spLocks noGrp="1" noChangeArrowheads="1"/>
          </p:cNvSpPr>
          <p:nvPr>
            <p:ph type="ctrTitle" sz="quarter"/>
          </p:nvPr>
        </p:nvSpPr>
        <p:spPr bwMode="auto">
          <a:xfrm>
            <a:off x="3802063" y="1314450"/>
            <a:ext cx="5105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400"/>
            </a:lvl1pPr>
          </a:lstStyle>
          <a:p>
            <a:pPr lvl="0"/>
            <a:r>
              <a:rPr lang="zh-CN" altLang="en-US" noProof="0" smtClean="0"/>
              <a:t>单击此处编辑母版标题样式</a:t>
            </a:r>
          </a:p>
        </p:txBody>
      </p:sp>
      <p:sp>
        <p:nvSpPr>
          <p:cNvPr id="10259" name="Rectangle 19"/>
          <p:cNvSpPr>
            <a:spLocks noGrp="1" noChangeArrowheads="1"/>
          </p:cNvSpPr>
          <p:nvPr>
            <p:ph type="subTitle" sz="quarter" idx="1"/>
          </p:nvPr>
        </p:nvSpPr>
        <p:spPr>
          <a:xfrm>
            <a:off x="3810000" y="2762250"/>
            <a:ext cx="5151438" cy="757238"/>
          </a:xfrm>
        </p:spPr>
        <p:txBody>
          <a:bodyPr/>
          <a:lstStyle>
            <a:lvl1pPr marL="0" indent="0" algn="ctr">
              <a:buFont typeface="Wingdings" pitchFamily="2" charset="2"/>
              <a:buNone/>
              <a:defRPr sz="2000" b="0">
                <a:solidFill>
                  <a:schemeClr val="tx1"/>
                </a:solidFill>
              </a:defRPr>
            </a:lvl1pPr>
          </a:lstStyle>
          <a:p>
            <a:pPr lvl="0"/>
            <a:r>
              <a:rPr lang="zh-CN" altLang="en-US" noProof="0" smtClean="0"/>
              <a:t>单击此处编辑母版副标题样式</a:t>
            </a:r>
          </a:p>
        </p:txBody>
      </p:sp>
      <p:sp>
        <p:nvSpPr>
          <p:cNvPr id="10260" name="Rectangle 20"/>
          <p:cNvSpPr>
            <a:spLocks noGrp="1" noChangeArrowheads="1"/>
          </p:cNvSpPr>
          <p:nvPr>
            <p:ph type="ftr" sz="quarter" idx="3"/>
          </p:nvPr>
        </p:nvSpPr>
        <p:spPr>
          <a:xfrm>
            <a:off x="3552825" y="6534150"/>
            <a:ext cx="2895600" cy="234950"/>
          </a:xfrm>
        </p:spPr>
        <p:txBody>
          <a:bodyPr/>
          <a:lstStyle>
            <a:lvl1pPr>
              <a:defRPr/>
            </a:lvl1pPr>
          </a:lstStyle>
          <a:p>
            <a:endParaRPr lang="en-US" altLang="zh-CN"/>
          </a:p>
        </p:txBody>
      </p:sp>
      <p:sp>
        <p:nvSpPr>
          <p:cNvPr id="10261" name="Rectangle 21"/>
          <p:cNvSpPr>
            <a:spLocks noGrp="1" noChangeArrowheads="1"/>
          </p:cNvSpPr>
          <p:nvPr>
            <p:ph type="dt" sz="quarter" idx="2"/>
          </p:nvPr>
        </p:nvSpPr>
        <p:spPr>
          <a:xfrm>
            <a:off x="6900863" y="6526213"/>
            <a:ext cx="2133600" cy="274637"/>
          </a:xfrm>
        </p:spPr>
        <p:txBody>
          <a:bodyPr/>
          <a:lstStyle>
            <a:lvl1pPr>
              <a:defRPr/>
            </a:lvl1pPr>
          </a:lstStyle>
          <a:p>
            <a:endParaRPr lang="en-US" altLang="zh-CN"/>
          </a:p>
        </p:txBody>
      </p:sp>
      <p:sp>
        <p:nvSpPr>
          <p:cNvPr id="10262" name="Rectangle 22"/>
          <p:cNvSpPr>
            <a:spLocks noGrp="1" noChangeArrowheads="1"/>
          </p:cNvSpPr>
          <p:nvPr>
            <p:ph type="sldNum" sz="quarter" idx="4"/>
          </p:nvPr>
        </p:nvSpPr>
        <p:spPr>
          <a:xfrm>
            <a:off x="3011488" y="6527800"/>
            <a:ext cx="373062" cy="234950"/>
          </a:xfrm>
        </p:spPr>
        <p:txBody>
          <a:bodyPr/>
          <a:lstStyle>
            <a:lvl1pPr>
              <a:defRPr/>
            </a:lvl1pPr>
          </a:lstStyle>
          <a:p>
            <a:fld id="{4E992410-D7F3-451E-B1D7-06AE3FE72F24}" type="slidenum">
              <a:rPr lang="zh-CN" altLang="en-US"/>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up)">
                                      <p:cBhvr>
                                        <p:cTn id="7" dur="500"/>
                                        <p:tgtEl>
                                          <p:spTgt spid="10243"/>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10242"/>
                                        </p:tgtEl>
                                        <p:attrNameLst>
                                          <p:attrName>style.visibility</p:attrName>
                                        </p:attrNameLst>
                                      </p:cBhvr>
                                      <p:to>
                                        <p:strVal val="visible"/>
                                      </p:to>
                                    </p:set>
                                    <p:animEffect transition="in" filter="wipe(up)">
                                      <p:cBhvr>
                                        <p:cTn id="10" dur="500"/>
                                        <p:tgtEl>
                                          <p:spTgt spid="1024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10246"/>
                                        </p:tgtEl>
                                        <p:attrNameLst>
                                          <p:attrName>style.visibility</p:attrName>
                                        </p:attrNameLst>
                                      </p:cBhvr>
                                      <p:to>
                                        <p:strVal val="visible"/>
                                      </p:to>
                                    </p:set>
                                    <p:animEffect transition="in" filter="wipe(up)">
                                      <p:cBhvr>
                                        <p:cTn id="13" dur="500"/>
                                        <p:tgtEl>
                                          <p:spTgt spid="10246"/>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0247"/>
                                        </p:tgtEl>
                                        <p:attrNameLst>
                                          <p:attrName>style.visibility</p:attrName>
                                        </p:attrNameLst>
                                      </p:cBhvr>
                                      <p:to>
                                        <p:strVal val="visible"/>
                                      </p:to>
                                    </p:set>
                                    <p:animEffect transition="in" filter="wipe(up)">
                                      <p:cBhvr>
                                        <p:cTn id="16" dur="500"/>
                                        <p:tgtEl>
                                          <p:spTgt spid="10247"/>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10248"/>
                                        </p:tgtEl>
                                        <p:attrNameLst>
                                          <p:attrName>style.visibility</p:attrName>
                                        </p:attrNameLst>
                                      </p:cBhvr>
                                      <p:to>
                                        <p:strVal val="visible"/>
                                      </p:to>
                                    </p:set>
                                    <p:animEffect transition="in" filter="fade">
                                      <p:cBhvr>
                                        <p:cTn id="19" dur="500"/>
                                        <p:tgtEl>
                                          <p:spTgt spid="10248"/>
                                        </p:tgtEl>
                                      </p:cBhvr>
                                    </p:animEffect>
                                    <p:anim calcmode="lin" valueType="num">
                                      <p:cBhvr>
                                        <p:cTn id="20" dur="500" fill="hold"/>
                                        <p:tgtEl>
                                          <p:spTgt spid="10248"/>
                                        </p:tgtEl>
                                        <p:attrNameLst>
                                          <p:attrName>ppt_x</p:attrName>
                                        </p:attrNameLst>
                                      </p:cBhvr>
                                      <p:tavLst>
                                        <p:tav tm="0">
                                          <p:val>
                                            <p:strVal val="#ppt_x"/>
                                          </p:val>
                                        </p:tav>
                                        <p:tav tm="100000">
                                          <p:val>
                                            <p:strVal val="#ppt_x"/>
                                          </p:val>
                                        </p:tav>
                                      </p:tavLst>
                                    </p:anim>
                                    <p:anim calcmode="lin" valueType="num">
                                      <p:cBhvr>
                                        <p:cTn id="21" dur="500" fill="hold"/>
                                        <p:tgtEl>
                                          <p:spTgt spid="1024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10249"/>
                                        </p:tgtEl>
                                        <p:attrNameLst>
                                          <p:attrName>style.visibility</p:attrName>
                                        </p:attrNameLst>
                                      </p:cBhvr>
                                      <p:to>
                                        <p:strVal val="visible"/>
                                      </p:to>
                                    </p:set>
                                    <p:animEffect transition="in" filter="fade">
                                      <p:cBhvr>
                                        <p:cTn id="24" dur="500"/>
                                        <p:tgtEl>
                                          <p:spTgt spid="10249"/>
                                        </p:tgtEl>
                                      </p:cBhvr>
                                    </p:animEffect>
                                    <p:anim calcmode="lin" valueType="num">
                                      <p:cBhvr>
                                        <p:cTn id="25" dur="500" fill="hold"/>
                                        <p:tgtEl>
                                          <p:spTgt spid="10249"/>
                                        </p:tgtEl>
                                        <p:attrNameLst>
                                          <p:attrName>ppt_x</p:attrName>
                                        </p:attrNameLst>
                                      </p:cBhvr>
                                      <p:tavLst>
                                        <p:tav tm="0">
                                          <p:val>
                                            <p:strVal val="#ppt_x"/>
                                          </p:val>
                                        </p:tav>
                                        <p:tav tm="100000">
                                          <p:val>
                                            <p:strVal val="#ppt_x"/>
                                          </p:val>
                                        </p:tav>
                                      </p:tavLst>
                                    </p:anim>
                                    <p:anim calcmode="lin" valueType="num">
                                      <p:cBhvr>
                                        <p:cTn id="26" dur="500" fill="hold"/>
                                        <p:tgtEl>
                                          <p:spTgt spid="1024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10244"/>
                                        </p:tgtEl>
                                        <p:attrNameLst>
                                          <p:attrName>style.visibility</p:attrName>
                                        </p:attrNameLst>
                                      </p:cBhvr>
                                      <p:to>
                                        <p:strVal val="visible"/>
                                      </p:to>
                                    </p:set>
                                    <p:animEffect transition="in" filter="fade">
                                      <p:cBhvr>
                                        <p:cTn id="29" dur="500"/>
                                        <p:tgtEl>
                                          <p:spTgt spid="10244"/>
                                        </p:tgtEl>
                                      </p:cBhvr>
                                    </p:animEffect>
                                    <p:anim calcmode="lin" valueType="num">
                                      <p:cBhvr>
                                        <p:cTn id="30" dur="500" fill="hold"/>
                                        <p:tgtEl>
                                          <p:spTgt spid="10244"/>
                                        </p:tgtEl>
                                        <p:attrNameLst>
                                          <p:attrName>ppt_x</p:attrName>
                                        </p:attrNameLst>
                                      </p:cBhvr>
                                      <p:tavLst>
                                        <p:tav tm="0">
                                          <p:val>
                                            <p:strVal val="#ppt_x"/>
                                          </p:val>
                                        </p:tav>
                                        <p:tav tm="100000">
                                          <p:val>
                                            <p:strVal val="#ppt_x"/>
                                          </p:val>
                                        </p:tav>
                                      </p:tavLst>
                                    </p:anim>
                                    <p:anim calcmode="lin" valueType="num">
                                      <p:cBhvr>
                                        <p:cTn id="31" dur="500" fill="hold"/>
                                        <p:tgtEl>
                                          <p:spTgt spid="1024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10245"/>
                                        </p:tgtEl>
                                        <p:attrNameLst>
                                          <p:attrName>style.visibility</p:attrName>
                                        </p:attrNameLst>
                                      </p:cBhvr>
                                      <p:to>
                                        <p:strVal val="visible"/>
                                      </p:to>
                                    </p:set>
                                    <p:animEffect transition="in" filter="fade">
                                      <p:cBhvr>
                                        <p:cTn id="34" dur="500"/>
                                        <p:tgtEl>
                                          <p:spTgt spid="10245"/>
                                        </p:tgtEl>
                                      </p:cBhvr>
                                    </p:animEffect>
                                    <p:anim calcmode="lin" valueType="num">
                                      <p:cBhvr>
                                        <p:cTn id="35" dur="500" fill="hold"/>
                                        <p:tgtEl>
                                          <p:spTgt spid="10245"/>
                                        </p:tgtEl>
                                        <p:attrNameLst>
                                          <p:attrName>ppt_x</p:attrName>
                                        </p:attrNameLst>
                                      </p:cBhvr>
                                      <p:tavLst>
                                        <p:tav tm="0">
                                          <p:val>
                                            <p:strVal val="#ppt_x"/>
                                          </p:val>
                                        </p:tav>
                                        <p:tav tm="100000">
                                          <p:val>
                                            <p:strVal val="#ppt_x"/>
                                          </p:val>
                                        </p:tav>
                                      </p:tavLst>
                                    </p:anim>
                                    <p:anim calcmode="lin" valueType="num">
                                      <p:cBhvr>
                                        <p:cTn id="36" dur="500" fill="hold"/>
                                        <p:tgtEl>
                                          <p:spTgt spid="1024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10250"/>
                                        </p:tgtEl>
                                        <p:attrNameLst>
                                          <p:attrName>style.visibility</p:attrName>
                                        </p:attrNameLst>
                                      </p:cBhvr>
                                      <p:to>
                                        <p:strVal val="visible"/>
                                      </p:to>
                                    </p:set>
                                    <p:animEffect transition="in" filter="fade">
                                      <p:cBhvr>
                                        <p:cTn id="39" dur="500"/>
                                        <p:tgtEl>
                                          <p:spTgt spid="10250"/>
                                        </p:tgtEl>
                                      </p:cBhvr>
                                    </p:animEffect>
                                    <p:anim calcmode="lin" valueType="num">
                                      <p:cBhvr>
                                        <p:cTn id="40" dur="500" fill="hold"/>
                                        <p:tgtEl>
                                          <p:spTgt spid="10250"/>
                                        </p:tgtEl>
                                        <p:attrNameLst>
                                          <p:attrName>ppt_x</p:attrName>
                                        </p:attrNameLst>
                                      </p:cBhvr>
                                      <p:tavLst>
                                        <p:tav tm="0">
                                          <p:val>
                                            <p:strVal val="#ppt_x"/>
                                          </p:val>
                                        </p:tav>
                                        <p:tav tm="100000">
                                          <p:val>
                                            <p:strVal val="#ppt_x"/>
                                          </p:val>
                                        </p:tav>
                                      </p:tavLst>
                                    </p:anim>
                                    <p:anim calcmode="lin" valueType="num">
                                      <p:cBhvr>
                                        <p:cTn id="41" dur="500" fill="hold"/>
                                        <p:tgtEl>
                                          <p:spTgt spid="102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10256"/>
                                        </p:tgtEl>
                                        <p:attrNameLst>
                                          <p:attrName>style.visibility</p:attrName>
                                        </p:attrNameLst>
                                      </p:cBhvr>
                                      <p:to>
                                        <p:strVal val="visible"/>
                                      </p:to>
                                    </p:set>
                                    <p:animEffect transition="in" filter="fade">
                                      <p:cBhvr>
                                        <p:cTn id="44" dur="500"/>
                                        <p:tgtEl>
                                          <p:spTgt spid="10256"/>
                                        </p:tgtEl>
                                      </p:cBhvr>
                                    </p:animEffect>
                                    <p:anim calcmode="lin" valueType="num">
                                      <p:cBhvr>
                                        <p:cTn id="45" dur="500" fill="hold"/>
                                        <p:tgtEl>
                                          <p:spTgt spid="10256"/>
                                        </p:tgtEl>
                                        <p:attrNameLst>
                                          <p:attrName>ppt_x</p:attrName>
                                        </p:attrNameLst>
                                      </p:cBhvr>
                                      <p:tavLst>
                                        <p:tav tm="0">
                                          <p:val>
                                            <p:strVal val="#ppt_x"/>
                                          </p:val>
                                        </p:tav>
                                        <p:tav tm="100000">
                                          <p:val>
                                            <p:strVal val="#ppt_x"/>
                                          </p:val>
                                        </p:tav>
                                      </p:tavLst>
                                    </p:anim>
                                    <p:anim calcmode="lin" valueType="num">
                                      <p:cBhvr>
                                        <p:cTn id="46" dur="500" fill="hold"/>
                                        <p:tgtEl>
                                          <p:spTgt spid="1025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10255"/>
                                        </p:tgtEl>
                                        <p:attrNameLst>
                                          <p:attrName>style.visibility</p:attrName>
                                        </p:attrNameLst>
                                      </p:cBhvr>
                                      <p:to>
                                        <p:strVal val="visible"/>
                                      </p:to>
                                    </p:set>
                                    <p:animEffect transition="in" filter="fade">
                                      <p:cBhvr>
                                        <p:cTn id="49" dur="500"/>
                                        <p:tgtEl>
                                          <p:spTgt spid="10255"/>
                                        </p:tgtEl>
                                      </p:cBhvr>
                                    </p:animEffect>
                                    <p:anim calcmode="lin" valueType="num">
                                      <p:cBhvr>
                                        <p:cTn id="50" dur="500" fill="hold"/>
                                        <p:tgtEl>
                                          <p:spTgt spid="10255"/>
                                        </p:tgtEl>
                                        <p:attrNameLst>
                                          <p:attrName>ppt_x</p:attrName>
                                        </p:attrNameLst>
                                      </p:cBhvr>
                                      <p:tavLst>
                                        <p:tav tm="0">
                                          <p:val>
                                            <p:strVal val="#ppt_x"/>
                                          </p:val>
                                        </p:tav>
                                        <p:tav tm="100000">
                                          <p:val>
                                            <p:strVal val="#ppt_x"/>
                                          </p:val>
                                        </p:tav>
                                      </p:tavLst>
                                    </p:anim>
                                    <p:anim calcmode="lin" valueType="num">
                                      <p:cBhvr>
                                        <p:cTn id="51" dur="500" fill="hold"/>
                                        <p:tgtEl>
                                          <p:spTgt spid="1025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10257"/>
                                        </p:tgtEl>
                                        <p:attrNameLst>
                                          <p:attrName>style.visibility</p:attrName>
                                        </p:attrNameLst>
                                      </p:cBhvr>
                                      <p:to>
                                        <p:strVal val="visible"/>
                                      </p:to>
                                    </p:set>
                                    <p:animEffect transition="in" filter="fade">
                                      <p:cBhvr>
                                        <p:cTn id="54" dur="500"/>
                                        <p:tgtEl>
                                          <p:spTgt spid="10257"/>
                                        </p:tgtEl>
                                      </p:cBhvr>
                                    </p:animEffect>
                                    <p:anim calcmode="lin" valueType="num">
                                      <p:cBhvr>
                                        <p:cTn id="55" dur="500" fill="hold"/>
                                        <p:tgtEl>
                                          <p:spTgt spid="10257"/>
                                        </p:tgtEl>
                                        <p:attrNameLst>
                                          <p:attrName>ppt_x</p:attrName>
                                        </p:attrNameLst>
                                      </p:cBhvr>
                                      <p:tavLst>
                                        <p:tav tm="0">
                                          <p:val>
                                            <p:strVal val="#ppt_x"/>
                                          </p:val>
                                        </p:tav>
                                        <p:tav tm="100000">
                                          <p:val>
                                            <p:strVal val="#ppt_x"/>
                                          </p:val>
                                        </p:tav>
                                      </p:tavLst>
                                    </p:anim>
                                    <p:anim calcmode="lin" valueType="num">
                                      <p:cBhvr>
                                        <p:cTn id="56" dur="500" fill="hold"/>
                                        <p:tgtEl>
                                          <p:spTgt spid="1025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10251"/>
                                        </p:tgtEl>
                                        <p:attrNameLst>
                                          <p:attrName>style.visibility</p:attrName>
                                        </p:attrNameLst>
                                      </p:cBhvr>
                                      <p:to>
                                        <p:strVal val="visible"/>
                                      </p:to>
                                    </p:set>
                                    <p:animEffect transition="in" filter="fade">
                                      <p:cBhvr>
                                        <p:cTn id="59" dur="500"/>
                                        <p:tgtEl>
                                          <p:spTgt spid="10251"/>
                                        </p:tgtEl>
                                      </p:cBhvr>
                                    </p:animEffect>
                                    <p:anim calcmode="lin" valueType="num">
                                      <p:cBhvr>
                                        <p:cTn id="60" dur="500" fill="hold"/>
                                        <p:tgtEl>
                                          <p:spTgt spid="10251"/>
                                        </p:tgtEl>
                                        <p:attrNameLst>
                                          <p:attrName>ppt_x</p:attrName>
                                        </p:attrNameLst>
                                      </p:cBhvr>
                                      <p:tavLst>
                                        <p:tav tm="0">
                                          <p:val>
                                            <p:strVal val="#ppt_x"/>
                                          </p:val>
                                        </p:tav>
                                        <p:tav tm="100000">
                                          <p:val>
                                            <p:strVal val="#ppt_x"/>
                                          </p:val>
                                        </p:tav>
                                      </p:tavLst>
                                    </p:anim>
                                    <p:anim calcmode="lin" valueType="num">
                                      <p:cBhvr>
                                        <p:cTn id="61" dur="500" fill="hold"/>
                                        <p:tgtEl>
                                          <p:spTgt spid="1025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10252"/>
                                        </p:tgtEl>
                                        <p:attrNameLst>
                                          <p:attrName>style.visibility</p:attrName>
                                        </p:attrNameLst>
                                      </p:cBhvr>
                                      <p:to>
                                        <p:strVal val="visible"/>
                                      </p:to>
                                    </p:set>
                                    <p:animEffect transition="in" filter="fade">
                                      <p:cBhvr>
                                        <p:cTn id="64" dur="500"/>
                                        <p:tgtEl>
                                          <p:spTgt spid="10252"/>
                                        </p:tgtEl>
                                      </p:cBhvr>
                                    </p:animEffect>
                                    <p:anim calcmode="lin" valueType="num">
                                      <p:cBhvr>
                                        <p:cTn id="65" dur="500" fill="hold"/>
                                        <p:tgtEl>
                                          <p:spTgt spid="10252"/>
                                        </p:tgtEl>
                                        <p:attrNameLst>
                                          <p:attrName>ppt_x</p:attrName>
                                        </p:attrNameLst>
                                      </p:cBhvr>
                                      <p:tavLst>
                                        <p:tav tm="0">
                                          <p:val>
                                            <p:strVal val="#ppt_x"/>
                                          </p:val>
                                        </p:tav>
                                        <p:tav tm="100000">
                                          <p:val>
                                            <p:strVal val="#ppt_x"/>
                                          </p:val>
                                        </p:tav>
                                      </p:tavLst>
                                    </p:anim>
                                    <p:anim calcmode="lin" valueType="num">
                                      <p:cBhvr>
                                        <p:cTn id="66" dur="500" fill="hold"/>
                                        <p:tgtEl>
                                          <p:spTgt spid="10252"/>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100"/>
                            </p:stCondLst>
                            <p:childTnLst>
                              <p:par>
                                <p:cTn id="68" presetID="6" presetClass="emph" presetSubtype="0" fill="hold" grpId="1" nodeType="afterEffect">
                                  <p:stCondLst>
                                    <p:cond delay="0"/>
                                  </p:stCondLst>
                                  <p:childTnLst>
                                    <p:animScale>
                                      <p:cBhvr>
                                        <p:cTn id="69" dur="500" fill="hold"/>
                                        <p:tgtEl>
                                          <p:spTgt spid="10243"/>
                                        </p:tgtEl>
                                      </p:cBhvr>
                                      <p:by x="150000" y="150000"/>
                                    </p:animScale>
                                  </p:childTnLst>
                                </p:cTn>
                              </p:par>
                              <p:par>
                                <p:cTn id="70" presetID="6" presetClass="emph" presetSubtype="0" fill="hold" grpId="1" nodeType="withEffect">
                                  <p:stCondLst>
                                    <p:cond delay="200"/>
                                  </p:stCondLst>
                                  <p:childTnLst>
                                    <p:animScale>
                                      <p:cBhvr>
                                        <p:cTn id="71" dur="500" fill="hold"/>
                                        <p:tgtEl>
                                          <p:spTgt spid="10246"/>
                                        </p:tgtEl>
                                      </p:cBhvr>
                                      <p:by x="150000" y="150000"/>
                                    </p:animScale>
                                  </p:childTnLst>
                                </p:cTn>
                              </p:par>
                              <p:par>
                                <p:cTn id="72" presetID="6" presetClass="emph" presetSubtype="0" fill="hold" grpId="1" nodeType="withEffect">
                                  <p:stCondLst>
                                    <p:cond delay="400"/>
                                  </p:stCondLst>
                                  <p:childTnLst>
                                    <p:animScale>
                                      <p:cBhvr>
                                        <p:cTn id="73" dur="500" fill="hold"/>
                                        <p:tgtEl>
                                          <p:spTgt spid="10247"/>
                                        </p:tgtEl>
                                      </p:cBhvr>
                                      <p:by x="150000" y="150000"/>
                                    </p:animScale>
                                  </p:childTnLst>
                                </p:cTn>
                              </p:par>
                              <p:par>
                                <p:cTn id="74" presetID="6" presetClass="emph" presetSubtype="0" fill="hold" grpId="1" nodeType="withEffect">
                                  <p:stCondLst>
                                    <p:cond delay="800"/>
                                  </p:stCondLst>
                                  <p:childTnLst>
                                    <p:animScale>
                                      <p:cBhvr>
                                        <p:cTn id="75" dur="500" fill="hold"/>
                                        <p:tgtEl>
                                          <p:spTgt spid="10248"/>
                                        </p:tgtEl>
                                      </p:cBhvr>
                                      <p:by x="150000" y="150000"/>
                                    </p:animScale>
                                  </p:childTnLst>
                                </p:cTn>
                              </p:par>
                              <p:par>
                                <p:cTn id="76" presetID="6" presetClass="emph" presetSubtype="0" fill="hold" grpId="1" nodeType="withEffect">
                                  <p:stCondLst>
                                    <p:cond delay="1100"/>
                                  </p:stCondLst>
                                  <p:childTnLst>
                                    <p:animScale>
                                      <p:cBhvr>
                                        <p:cTn id="77" dur="500" fill="hold"/>
                                        <p:tgtEl>
                                          <p:spTgt spid="10249"/>
                                        </p:tgtEl>
                                      </p:cBhvr>
                                      <p:by x="150000" y="150000"/>
                                    </p:animScale>
                                  </p:childTnLst>
                                </p:cTn>
                              </p:par>
                              <p:par>
                                <p:cTn id="78" presetID="6" presetClass="emph" presetSubtype="0" fill="hold" grpId="1" nodeType="withEffect">
                                  <p:stCondLst>
                                    <p:cond delay="1400"/>
                                  </p:stCondLst>
                                  <p:childTnLst>
                                    <p:animScale>
                                      <p:cBhvr>
                                        <p:cTn id="79" dur="500" fill="hold"/>
                                        <p:tgtEl>
                                          <p:spTgt spid="10244"/>
                                        </p:tgtEl>
                                      </p:cBhvr>
                                      <p:by x="150000" y="150000"/>
                                    </p:animScale>
                                  </p:childTnLst>
                                </p:cTn>
                              </p:par>
                              <p:par>
                                <p:cTn id="80" presetID="6" presetClass="emph" presetSubtype="0" fill="hold" grpId="1" nodeType="withEffect">
                                  <p:stCondLst>
                                    <p:cond delay="1700"/>
                                  </p:stCondLst>
                                  <p:childTnLst>
                                    <p:animScale>
                                      <p:cBhvr>
                                        <p:cTn id="81" dur="500" fill="hold"/>
                                        <p:tgtEl>
                                          <p:spTgt spid="10245"/>
                                        </p:tgtEl>
                                      </p:cBhvr>
                                      <p:by x="150000" y="150000"/>
                                    </p:animScale>
                                  </p:childTnLst>
                                </p:cTn>
                              </p:par>
                              <p:par>
                                <p:cTn id="82" presetID="6" presetClass="emph" presetSubtype="0" fill="hold" grpId="1" nodeType="withEffect">
                                  <p:stCondLst>
                                    <p:cond delay="2000"/>
                                  </p:stCondLst>
                                  <p:childTnLst>
                                    <p:animScale>
                                      <p:cBhvr>
                                        <p:cTn id="83" dur="500" fill="hold"/>
                                        <p:tgtEl>
                                          <p:spTgt spid="10250"/>
                                        </p:tgtEl>
                                      </p:cBhvr>
                                      <p:by x="150000" y="150000"/>
                                    </p:animScale>
                                  </p:childTnLst>
                                </p:cTn>
                              </p:par>
                              <p:par>
                                <p:cTn id="84" presetID="6" presetClass="emph" presetSubtype="0" fill="hold" grpId="1" nodeType="withEffect">
                                  <p:stCondLst>
                                    <p:cond delay="2200"/>
                                  </p:stCondLst>
                                  <p:childTnLst>
                                    <p:animScale>
                                      <p:cBhvr>
                                        <p:cTn id="85" dur="500" fill="hold"/>
                                        <p:tgtEl>
                                          <p:spTgt spid="10251"/>
                                        </p:tgtEl>
                                      </p:cBhvr>
                                      <p:by x="150000" y="150000"/>
                                    </p:animScale>
                                  </p:childTnLst>
                                </p:cTn>
                              </p:par>
                              <p:par>
                                <p:cTn id="86" presetID="6" presetClass="emph" presetSubtype="0" fill="hold" grpId="1" nodeType="withEffect">
                                  <p:stCondLst>
                                    <p:cond delay="2300"/>
                                  </p:stCondLst>
                                  <p:childTnLst>
                                    <p:animScale>
                                      <p:cBhvr>
                                        <p:cTn id="87" dur="500" fill="hold"/>
                                        <p:tgtEl>
                                          <p:spTgt spid="10252"/>
                                        </p:tgtEl>
                                      </p:cBhvr>
                                      <p:by x="150000" y="150000"/>
                                    </p:animScale>
                                  </p:childTnLst>
                                </p:cTn>
                              </p:par>
                            </p:childTnLst>
                          </p:cTn>
                        </p:par>
                        <p:par>
                          <p:cTn id="88" fill="hold" nodeType="afterGroup">
                            <p:stCondLst>
                              <p:cond delay="5900"/>
                            </p:stCondLst>
                            <p:childTnLst>
                              <p:par>
                                <p:cTn id="89" presetID="6" presetClass="emph" presetSubtype="0" fill="hold" grpId="1" nodeType="afterEffect">
                                  <p:stCondLst>
                                    <p:cond delay="0"/>
                                  </p:stCondLst>
                                  <p:childTnLst>
                                    <p:animScale>
                                      <p:cBhvr>
                                        <p:cTn id="90" dur="500" fill="hold"/>
                                        <p:tgtEl>
                                          <p:spTgt spid="10242"/>
                                        </p:tgtEl>
                                      </p:cBhvr>
                                      <p:by x="150000" y="150000"/>
                                    </p:animScale>
                                  </p:childTnLst>
                                </p:cTn>
                              </p:par>
                              <p:par>
                                <p:cTn id="91" presetID="6" presetClass="emph" presetSubtype="0" fill="hold" grpId="1" nodeType="withEffect">
                                  <p:stCondLst>
                                    <p:cond delay="400"/>
                                  </p:stCondLst>
                                  <p:childTnLst>
                                    <p:animScale>
                                      <p:cBhvr>
                                        <p:cTn id="92" dur="500" fill="hold"/>
                                        <p:tgtEl>
                                          <p:spTgt spid="10255"/>
                                        </p:tgtEl>
                                      </p:cBhvr>
                                      <p:by x="150000" y="150000"/>
                                    </p:animScale>
                                  </p:childTnLst>
                                </p:cTn>
                              </p:par>
                              <p:par>
                                <p:cTn id="93" presetID="6" presetClass="emph" presetSubtype="0" fill="hold" grpId="1" nodeType="withEffect">
                                  <p:stCondLst>
                                    <p:cond delay="800"/>
                                  </p:stCondLst>
                                  <p:childTnLst>
                                    <p:animScale>
                                      <p:cBhvr>
                                        <p:cTn id="94" dur="500" fill="hold"/>
                                        <p:tgtEl>
                                          <p:spTgt spid="10256"/>
                                        </p:tgtEl>
                                      </p:cBhvr>
                                      <p:by x="150000" y="150000"/>
                                    </p:animScale>
                                  </p:childTnLst>
                                </p:cTn>
                              </p:par>
                              <p:par>
                                <p:cTn id="95" presetID="6" presetClass="emph" presetSubtype="0" fill="hold" grpId="1" nodeType="withEffect">
                                  <p:stCondLst>
                                    <p:cond delay="1100"/>
                                  </p:stCondLst>
                                  <p:childTnLst>
                                    <p:animScale>
                                      <p:cBhvr>
                                        <p:cTn id="96" dur="500" fill="hold"/>
                                        <p:tgtEl>
                                          <p:spTgt spid="10257"/>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10258"/>
                                        </p:tgtEl>
                                        <p:attrNameLst>
                                          <p:attrName>style.visibility</p:attrName>
                                        </p:attrNameLst>
                                      </p:cBhvr>
                                      <p:to>
                                        <p:strVal val="visible"/>
                                      </p:to>
                                    </p:set>
                                    <p:anim calcmode="lin" valueType="num">
                                      <p:cBhvr>
                                        <p:cTn id="99" dur="1000" fill="hold"/>
                                        <p:tgtEl>
                                          <p:spTgt spid="10258"/>
                                        </p:tgtEl>
                                        <p:attrNameLst>
                                          <p:attrName>ppt_w</p:attrName>
                                        </p:attrNameLst>
                                      </p:cBhvr>
                                      <p:tavLst>
                                        <p:tav tm="0">
                                          <p:val>
                                            <p:fltVal val="0"/>
                                          </p:val>
                                        </p:tav>
                                        <p:tav tm="100000">
                                          <p:val>
                                            <p:strVal val="#ppt_w"/>
                                          </p:val>
                                        </p:tav>
                                      </p:tavLst>
                                    </p:anim>
                                    <p:anim calcmode="lin" valueType="num">
                                      <p:cBhvr>
                                        <p:cTn id="100" dur="1000" fill="hold"/>
                                        <p:tgtEl>
                                          <p:spTgt spid="10258"/>
                                        </p:tgtEl>
                                        <p:attrNameLst>
                                          <p:attrName>ppt_h</p:attrName>
                                        </p:attrNameLst>
                                      </p:cBhvr>
                                      <p:tavLst>
                                        <p:tav tm="0">
                                          <p:val>
                                            <p:fltVal val="0"/>
                                          </p:val>
                                        </p:tav>
                                        <p:tav tm="100000">
                                          <p:val>
                                            <p:strVal val="#ppt_h"/>
                                          </p:val>
                                        </p:tav>
                                      </p:tavLst>
                                    </p:anim>
                                    <p:animEffect transition="in" filter="fade">
                                      <p:cBhvr>
                                        <p:cTn id="101" dur="1000"/>
                                        <p:tgtEl>
                                          <p:spTgt spid="10258"/>
                                        </p:tgtEl>
                                      </p:cBhvr>
                                    </p:animEffect>
                                  </p:childTnLst>
                                </p:cTn>
                              </p:par>
                              <p:par>
                                <p:cTn id="102" presetID="37" presetClass="path" presetSubtype="0" accel="50000" decel="50000" fill="hold" grpId="1" nodeType="withEffect">
                                  <p:stCondLst>
                                    <p:cond delay="0"/>
                                  </p:stCondLst>
                                  <p:childTnLst>
                                    <p:animMotion origin="layout" path="M 0.17344 0.26526 C 0.15434 0.26017 0.07587 0.23011 0.04201 0.19056 C 0.00816 0.15101 -0.01441 0.06198 -0.02934 0.02821 " pathEditMode="relative" rAng="0" ptsTypes="faf">
                                      <p:cBhvr>
                                        <p:cTn id="103" dur="1000" fill="hold"/>
                                        <p:tgtEl>
                                          <p:spTgt spid="10258"/>
                                        </p:tgtEl>
                                        <p:attrNameLst>
                                          <p:attrName>ppt_x,ppt_y</p:attrName>
                                        </p:attrNameLst>
                                      </p:cBhvr>
                                      <p:rCtr x="-9900" y="-1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2" grpId="1" animBg="1"/>
      <p:bldP spid="10243" grpId="0" animBg="1"/>
      <p:bldP spid="10243" grpId="1" animBg="1"/>
      <p:bldP spid="10244" grpId="0" animBg="1"/>
      <p:bldP spid="10244" grpId="1" animBg="1"/>
      <p:bldP spid="10245" grpId="0" animBg="1"/>
      <p:bldP spid="10245" grpId="1" animBg="1"/>
      <p:bldP spid="10246" grpId="0" animBg="1"/>
      <p:bldP spid="10246" grpId="1" animBg="1"/>
      <p:bldP spid="10247" grpId="0" animBg="1"/>
      <p:bldP spid="10247" grpId="1" animBg="1"/>
      <p:bldP spid="10248" grpId="0" animBg="1"/>
      <p:bldP spid="10248" grpId="1" animBg="1"/>
      <p:bldP spid="10249" grpId="0" animBg="1"/>
      <p:bldP spid="10249" grpId="1" animBg="1"/>
      <p:bldP spid="10250" grpId="0" animBg="1"/>
      <p:bldP spid="10250" grpId="1" animBg="1"/>
      <p:bldP spid="10251" grpId="0" animBg="1"/>
      <p:bldP spid="10251" grpId="1" animBg="1"/>
      <p:bldP spid="10252" grpId="0" animBg="1"/>
      <p:bldP spid="10252" grpId="1" animBg="1"/>
      <p:bldP spid="10255" grpId="0" animBg="1"/>
      <p:bldP spid="10255" grpId="1" animBg="1"/>
      <p:bldP spid="10256" grpId="0" animBg="1"/>
      <p:bldP spid="10256" grpId="1" animBg="1"/>
      <p:bldP spid="10257" grpId="0" animBg="1"/>
      <p:bldP spid="10257" grpId="1" animBg="1"/>
      <p:bldP spid="10258" grpId="0" autoUpdateAnimBg="0"/>
      <p:bldP spid="10258" grpId="1"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73521EE-CAED-44BE-B711-8787B7E79294}" type="slidenum">
              <a:rPr lang="zh-CN" altLang="en-US"/>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7922223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CC48476-E049-404B-9CAF-65C30E45E4E5}" type="slidenum">
              <a:rPr lang="zh-CN" altLang="en-US"/>
              <a:pPr/>
              <a:t>‹#›</a:t>
            </a:fld>
            <a:endParaRPr lang="en-US" altLang="zh-CN"/>
          </a:p>
        </p:txBody>
      </p:sp>
    </p:spTree>
    <p:extLst>
      <p:ext uri="{BB962C8B-B14F-4D97-AF65-F5344CB8AC3E}">
        <p14:creationId xmlns:p14="http://schemas.microsoft.com/office/powerpoint/2010/main" val="3929844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0FE7174-8B10-496C-8C3B-7267DBE27832}" type="slidenum">
              <a:rPr lang="zh-CN" altLang="en-US"/>
              <a:pPr/>
              <a:t>‹#›</a:t>
            </a:fld>
            <a:endParaRPr lang="en-US" altLang="zh-CN"/>
          </a:p>
        </p:txBody>
      </p:sp>
    </p:spTree>
    <p:extLst>
      <p:ext uri="{BB962C8B-B14F-4D97-AF65-F5344CB8AC3E}">
        <p14:creationId xmlns:p14="http://schemas.microsoft.com/office/powerpoint/2010/main" val="26635484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E0901B6-D5CC-497E-8BA9-3CCC37144034}" type="slidenum">
              <a:rPr lang="zh-CN" altLang="en-US"/>
              <a:pPr/>
              <a:t>‹#›</a:t>
            </a:fld>
            <a:endParaRPr lang="en-US" altLang="zh-CN"/>
          </a:p>
        </p:txBody>
      </p:sp>
    </p:spTree>
    <p:extLst>
      <p:ext uri="{BB962C8B-B14F-4D97-AF65-F5344CB8AC3E}">
        <p14:creationId xmlns:p14="http://schemas.microsoft.com/office/powerpoint/2010/main" val="3033961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B43CEBEF-317B-495A-ADAF-608477E965AA}" type="slidenum">
              <a:rPr lang="zh-CN" altLang="en-US"/>
              <a:pPr/>
              <a:t>‹#›</a:t>
            </a:fld>
            <a:endParaRPr lang="en-US" altLang="zh-CN"/>
          </a:p>
        </p:txBody>
      </p:sp>
    </p:spTree>
    <p:extLst>
      <p:ext uri="{BB962C8B-B14F-4D97-AF65-F5344CB8AC3E}">
        <p14:creationId xmlns:p14="http://schemas.microsoft.com/office/powerpoint/2010/main" val="1505584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92391F46-FA71-47D5-8C1E-B8DB9FF9CB4C}" type="slidenum">
              <a:rPr lang="zh-CN" altLang="en-US"/>
              <a:pPr/>
              <a:t>‹#›</a:t>
            </a:fld>
            <a:endParaRPr lang="en-US" altLang="zh-CN"/>
          </a:p>
        </p:txBody>
      </p:sp>
    </p:spTree>
    <p:extLst>
      <p:ext uri="{BB962C8B-B14F-4D97-AF65-F5344CB8AC3E}">
        <p14:creationId xmlns:p14="http://schemas.microsoft.com/office/powerpoint/2010/main" val="2377665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1767278-8B70-432B-B389-E396F56E0EB0}" type="slidenum">
              <a:rPr lang="zh-CN" altLang="en-US"/>
              <a:pPr/>
              <a:t>‹#›</a:t>
            </a:fld>
            <a:endParaRPr lang="en-US" altLang="zh-CN"/>
          </a:p>
        </p:txBody>
      </p:sp>
    </p:spTree>
    <p:extLst>
      <p:ext uri="{BB962C8B-B14F-4D97-AF65-F5344CB8AC3E}">
        <p14:creationId xmlns:p14="http://schemas.microsoft.com/office/powerpoint/2010/main" val="1433447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DF3F9A0-27F9-451D-AAC0-214FD18C4CEF}" type="slidenum">
              <a:rPr lang="zh-CN" altLang="en-US"/>
              <a:pPr/>
              <a:t>‹#›</a:t>
            </a:fld>
            <a:endParaRPr lang="en-US" altLang="zh-CN"/>
          </a:p>
        </p:txBody>
      </p:sp>
    </p:spTree>
    <p:extLst>
      <p:ext uri="{BB962C8B-B14F-4D97-AF65-F5344CB8AC3E}">
        <p14:creationId xmlns:p14="http://schemas.microsoft.com/office/powerpoint/2010/main" val="14467480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0D6013A-7BFC-4286-933B-596AB508DD33}" type="slidenum">
              <a:rPr lang="zh-CN" altLang="en-US"/>
              <a:pPr/>
              <a:t>‹#›</a:t>
            </a:fld>
            <a:endParaRPr lang="en-US" altLang="zh-CN"/>
          </a:p>
        </p:txBody>
      </p:sp>
    </p:spTree>
    <p:extLst>
      <p:ext uri="{BB962C8B-B14F-4D97-AF65-F5344CB8AC3E}">
        <p14:creationId xmlns:p14="http://schemas.microsoft.com/office/powerpoint/2010/main" val="853450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F033D2C-80CB-4DA1-8E7E-05F66A6CA86F}" type="slidenum">
              <a:rPr lang="zh-CN" altLang="en-US"/>
              <a:pPr/>
              <a:t>‹#›</a:t>
            </a:fld>
            <a:endParaRPr lang="en-US" altLang="zh-CN"/>
          </a:p>
        </p:txBody>
      </p:sp>
    </p:spTree>
    <p:extLst>
      <p:ext uri="{BB962C8B-B14F-4D97-AF65-F5344CB8AC3E}">
        <p14:creationId xmlns:p14="http://schemas.microsoft.com/office/powerpoint/2010/main" val="2601807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8"/>
            <a:ext cx="2133600" cy="62499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248400" cy="6249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B407035-7DE8-48D1-AFC3-01B5D921FD6B}" type="slidenum">
              <a:rPr lang="zh-CN" altLang="en-US"/>
              <a:pPr/>
              <a:t>‹#›</a:t>
            </a:fld>
            <a:endParaRPr lang="en-US" altLang="zh-CN"/>
          </a:p>
        </p:txBody>
      </p:sp>
    </p:spTree>
    <p:extLst>
      <p:ext uri="{BB962C8B-B14F-4D97-AF65-F5344CB8AC3E}">
        <p14:creationId xmlns:p14="http://schemas.microsoft.com/office/powerpoint/2010/main" val="355656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959E4AD5-F85B-473C-BF02-ABF6CBC6A1C5}"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27537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4CDE2A1C-486D-404B-AE57-1C8661C284F4}"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70913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154D4C91-572E-4E94-89FA-262071CE5B43}" type="slidenum">
              <a:rPr lang="zh-CN" altLang="en-US"/>
              <a:pPr/>
              <a:t>‹#›</a:t>
            </a:fld>
            <a:endParaRPr lang="en-US" altLang="zh-CN"/>
          </a:p>
        </p:txBody>
      </p:sp>
      <p:sp>
        <p:nvSpPr>
          <p:cNvPr id="1030"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1"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ltLang="zh-CN"/>
          </a:p>
        </p:txBody>
      </p:sp>
      <p:pic>
        <p:nvPicPr>
          <p:cNvPr id="1032"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2"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3"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3E48728A-2E3F-4DEA-9B92-00A3740A05FA}" type="slidenum">
              <a:rPr lang="zh-CN" altLang="en-US"/>
              <a:pPr/>
              <a:t>‹#›</a:t>
            </a:fld>
            <a:endParaRPr lang="en-US" altLang="zh-CN"/>
          </a:p>
        </p:txBody>
      </p:sp>
      <p:sp>
        <p:nvSpPr>
          <p:cNvPr id="2054"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5"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ltLang="zh-CN"/>
          </a:p>
        </p:txBody>
      </p:sp>
      <p:pic>
        <p:nvPicPr>
          <p:cNvPr id="2056"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9"/>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b="1">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3581400"/>
        </p:xfrm>
        <a:graphic>
          <a:graphicData uri="http://schemas.openxmlformats.org/presentationml/2006/ole">
            <mc:AlternateContent xmlns:mc="http://schemas.openxmlformats.org/markup-compatibility/2006">
              <mc:Choice xmlns:v="urn:schemas-microsoft-com:vml" Requires="v">
                <p:oleObj spid="_x0000_s3144" r:id="rId14" imgW="2438198" imgH="1657835" progId="Photoshop.Image.7">
                  <p:embed/>
                </p:oleObj>
              </mc:Choice>
              <mc:Fallback>
                <p:oleObj r:id="rId14" imgW="2438198" imgH="1657835"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ChangeArrowheads="1"/>
          </p:cNvSpPr>
          <p:nvPr/>
        </p:nvSpPr>
        <p:spPr bwMode="auto">
          <a:xfrm>
            <a:off x="5715000" y="6305550"/>
            <a:ext cx="3009900"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6" name="Rectangle 4"/>
          <p:cNvSpPr>
            <a:spLocks noGrp="1" noChangeArrowheads="1"/>
          </p:cNvSpPr>
          <p:nvPr>
            <p:ph type="body" idx="1"/>
          </p:nvPr>
        </p:nvSpPr>
        <p:spPr bwMode="auto">
          <a:xfrm>
            <a:off x="1066800" y="1371600"/>
            <a:ext cx="762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7" name="Rectangle 5"/>
          <p:cNvSpPr>
            <a:spLocks noGrp="1" noChangeArrowheads="1"/>
          </p:cNvSpPr>
          <p:nvPr>
            <p:ph type="sldNum" sz="quarter" idx="4"/>
          </p:nvPr>
        </p:nvSpPr>
        <p:spPr bwMode="auto">
          <a:xfrm>
            <a:off x="228600" y="64008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atin typeface="+mn-lt"/>
              </a:defRPr>
            </a:lvl1pPr>
          </a:lstStyle>
          <a:p>
            <a:fld id="{AE6CE422-7E3B-4FF1-BD5B-1BE112F3EC7B}" type="slidenum">
              <a:rPr lang="zh-CN" altLang="en-US"/>
              <a:pPr/>
              <a:t>‹#›</a:t>
            </a:fld>
            <a:endParaRPr lang="en-US" altLang="zh-CN"/>
          </a:p>
        </p:txBody>
      </p:sp>
      <p:sp>
        <p:nvSpPr>
          <p:cNvPr id="3078" name="Rectangle 6"/>
          <p:cNvSpPr>
            <a:spLocks noGrp="1" noChangeArrowheads="1"/>
          </p:cNvSpPr>
          <p:nvPr>
            <p:ph type="title"/>
          </p:nvPr>
        </p:nvSpPr>
        <p:spPr bwMode="auto">
          <a:xfrm>
            <a:off x="1295400" y="457200"/>
            <a:ext cx="7086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9" name="Rectangle 7"/>
          <p:cNvSpPr>
            <a:spLocks noChangeArrowheads="1"/>
          </p:cNvSpPr>
          <p:nvPr userDrawn="1"/>
        </p:nvSpPr>
        <p:spPr bwMode="auto">
          <a:xfrm>
            <a:off x="3448050" y="76200"/>
            <a:ext cx="56181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latin typeface="Arial" charset="0"/>
              </a:rPr>
              <a:t>Unit 1  Measurement, Control and Instrumentation</a:t>
            </a:r>
          </a:p>
        </p:txBody>
      </p:sp>
      <p:sp>
        <p:nvSpPr>
          <p:cNvPr id="3080" name="Line 8"/>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34" charset="0"/>
          <a:ea typeface="宋体" pitchFamily="2" charset="-122"/>
        </a:defRPr>
      </a:lvl2pPr>
      <a:lvl3pPr algn="l" rtl="0" fontAlgn="base">
        <a:spcBef>
          <a:spcPct val="0"/>
        </a:spcBef>
        <a:spcAft>
          <a:spcPct val="0"/>
        </a:spcAft>
        <a:defRPr sz="3200" b="1">
          <a:solidFill>
            <a:schemeClr val="tx2"/>
          </a:solidFill>
          <a:latin typeface="Verdana" pitchFamily="34" charset="0"/>
          <a:ea typeface="宋体" pitchFamily="2" charset="-122"/>
        </a:defRPr>
      </a:lvl3pPr>
      <a:lvl4pPr algn="l" rtl="0" fontAlgn="base">
        <a:spcBef>
          <a:spcPct val="0"/>
        </a:spcBef>
        <a:spcAft>
          <a:spcPct val="0"/>
        </a:spcAft>
        <a:defRPr sz="3200" b="1">
          <a:solidFill>
            <a:schemeClr val="tx2"/>
          </a:solidFill>
          <a:latin typeface="Verdana" pitchFamily="34" charset="0"/>
          <a:ea typeface="宋体" pitchFamily="2" charset="-122"/>
        </a:defRPr>
      </a:lvl4pPr>
      <a:lvl5pPr algn="l" rtl="0" fontAlgn="base">
        <a:spcBef>
          <a:spcPct val="0"/>
        </a:spcBef>
        <a:spcAft>
          <a:spcPct val="0"/>
        </a:spcAft>
        <a:defRPr sz="3200" b="1">
          <a:solidFill>
            <a:schemeClr val="tx2"/>
          </a:solidFill>
          <a:latin typeface="Verdana" pitchFamily="34" charset="0"/>
          <a:ea typeface="宋体" pitchFamily="2" charset="-122"/>
        </a:defRPr>
      </a:lvl5pPr>
      <a:lvl6pPr marL="457200" algn="l" rtl="0" fontAlgn="base">
        <a:spcBef>
          <a:spcPct val="0"/>
        </a:spcBef>
        <a:spcAft>
          <a:spcPct val="0"/>
        </a:spcAft>
        <a:defRPr sz="3200" b="1">
          <a:solidFill>
            <a:schemeClr val="tx2"/>
          </a:solidFill>
          <a:latin typeface="Verdana" pitchFamily="34" charset="0"/>
          <a:ea typeface="宋体" pitchFamily="2" charset="-122"/>
        </a:defRPr>
      </a:lvl6pPr>
      <a:lvl7pPr marL="914400" algn="l" rtl="0" fontAlgn="base">
        <a:spcBef>
          <a:spcPct val="0"/>
        </a:spcBef>
        <a:spcAft>
          <a:spcPct val="0"/>
        </a:spcAft>
        <a:defRPr sz="3200" b="1">
          <a:solidFill>
            <a:schemeClr val="tx2"/>
          </a:solidFill>
          <a:latin typeface="Verdana" pitchFamily="34" charset="0"/>
          <a:ea typeface="宋体" pitchFamily="2" charset="-122"/>
        </a:defRPr>
      </a:lvl7pPr>
      <a:lvl8pPr marL="1371600" algn="l" rtl="0" fontAlgn="base">
        <a:spcBef>
          <a:spcPct val="0"/>
        </a:spcBef>
        <a:spcAft>
          <a:spcPct val="0"/>
        </a:spcAft>
        <a:defRPr sz="3200" b="1">
          <a:solidFill>
            <a:schemeClr val="tx2"/>
          </a:solidFill>
          <a:latin typeface="Verdana" pitchFamily="34" charset="0"/>
          <a:ea typeface="宋体" pitchFamily="2" charset="-122"/>
        </a:defRPr>
      </a:lvl8pPr>
      <a:lvl9pPr marL="1828800" algn="l" rtl="0" fontAlgn="base">
        <a:spcBef>
          <a:spcPct val="0"/>
        </a:spcBef>
        <a:spcAft>
          <a:spcPct val="0"/>
        </a:spcAft>
        <a:defRPr sz="3200" b="1">
          <a:solidFill>
            <a:schemeClr val="tx2"/>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4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200">
          <a:solidFill>
            <a:schemeClr val="tx1"/>
          </a:solidFill>
          <a:latin typeface="Arial" charset="0"/>
          <a:ea typeface="+mn-ea"/>
        </a:defRPr>
      </a:lvl2pPr>
      <a:lvl3pPr marL="1143000" indent="-228600" algn="l" rtl="0" fontAlgn="base">
        <a:spcBef>
          <a:spcPct val="20000"/>
        </a:spcBef>
        <a:spcAft>
          <a:spcPct val="0"/>
        </a:spcAft>
        <a:buClr>
          <a:schemeClr val="tx1"/>
        </a:buClr>
        <a:buChar char="•"/>
        <a:defRPr sz="2000">
          <a:solidFill>
            <a:schemeClr val="tx1"/>
          </a:solidFill>
          <a:latin typeface="Arial" charset="0"/>
          <a:ea typeface="+mn-ea"/>
        </a:defRPr>
      </a:lvl3pPr>
      <a:lvl4pPr marL="1600200" indent="-228600" algn="l" rtl="0" fontAlgn="base">
        <a:spcBef>
          <a:spcPct val="20000"/>
        </a:spcBef>
        <a:spcAft>
          <a:spcPct val="0"/>
        </a:spcAft>
        <a:buChar char="–"/>
        <a:defRPr sz="1600">
          <a:solidFill>
            <a:schemeClr val="tx1"/>
          </a:solidFill>
          <a:latin typeface="Arial" charset="0"/>
          <a:ea typeface="+mn-ea"/>
        </a:defRPr>
      </a:lvl4pPr>
      <a:lvl5pPr marL="2057400" indent="-228600" algn="l" rtl="0" fontAlgn="base">
        <a:spcBef>
          <a:spcPct val="20000"/>
        </a:spcBef>
        <a:spcAft>
          <a:spcPct val="0"/>
        </a:spcAft>
        <a:buChar char="»"/>
        <a:defRPr sz="1600">
          <a:solidFill>
            <a:schemeClr val="tx1"/>
          </a:solidFill>
          <a:latin typeface="Arial" charset="0"/>
          <a:ea typeface="+mn-ea"/>
        </a:defRPr>
      </a:lvl5pPr>
      <a:lvl6pPr marL="2514600" indent="-228600" algn="l" rtl="0" fontAlgn="base">
        <a:spcBef>
          <a:spcPct val="20000"/>
        </a:spcBef>
        <a:spcAft>
          <a:spcPct val="0"/>
        </a:spcAft>
        <a:buChar char="»"/>
        <a:defRPr sz="1600">
          <a:solidFill>
            <a:schemeClr val="tx1"/>
          </a:solidFill>
          <a:latin typeface="Arial" charset="0"/>
          <a:ea typeface="+mn-ea"/>
        </a:defRPr>
      </a:lvl6pPr>
      <a:lvl7pPr marL="2971800" indent="-228600" algn="l" rtl="0" fontAlgn="base">
        <a:spcBef>
          <a:spcPct val="20000"/>
        </a:spcBef>
        <a:spcAft>
          <a:spcPct val="0"/>
        </a:spcAft>
        <a:buChar char="»"/>
        <a:defRPr sz="1600">
          <a:solidFill>
            <a:schemeClr val="tx1"/>
          </a:solidFill>
          <a:latin typeface="Arial" charset="0"/>
          <a:ea typeface="+mn-ea"/>
        </a:defRPr>
      </a:lvl7pPr>
      <a:lvl8pPr marL="3429000" indent="-228600" algn="l" rtl="0" fontAlgn="base">
        <a:spcBef>
          <a:spcPct val="20000"/>
        </a:spcBef>
        <a:spcAft>
          <a:spcPct val="0"/>
        </a:spcAft>
        <a:buChar char="»"/>
        <a:defRPr sz="1600">
          <a:solidFill>
            <a:schemeClr val="tx1"/>
          </a:solidFill>
          <a:latin typeface="Arial" charset="0"/>
          <a:ea typeface="+mn-ea"/>
        </a:defRPr>
      </a:lvl8pPr>
      <a:lvl9pPr marL="3886200" indent="-228600" algn="l" rtl="0" fontAlgn="base">
        <a:spcBef>
          <a:spcPct val="20000"/>
        </a:spcBef>
        <a:spcAft>
          <a:spcPct val="0"/>
        </a:spcAft>
        <a:buChar char="»"/>
        <a:defRPr sz="1600">
          <a:solidFill>
            <a:schemeClr val="tx1"/>
          </a:solidFill>
          <a:latin typeface="Arial"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5122" name="Picture 2" descr="10061423285c46b3d540b3cb7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4"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zh-CN"/>
          </a:p>
        </p:txBody>
      </p:sp>
      <p:sp>
        <p:nvSpPr>
          <p:cNvPr id="5126"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zh-CN"/>
          </a:p>
        </p:txBody>
      </p:sp>
      <p:sp>
        <p:nvSpPr>
          <p:cNvPr id="5127"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397A2BB-F15A-49AF-BF80-84C9972DD793}" type="slidenum">
              <a:rPr lang="zh-CN" altLang="en-US"/>
              <a:pPr/>
              <a:t>‹#›</a:t>
            </a:fld>
            <a:endParaRPr lang="en-US" altLang="zh-CN"/>
          </a:p>
        </p:txBody>
      </p:sp>
      <p:sp>
        <p:nvSpPr>
          <p:cNvPr id="5128" name="Rectangle 8"/>
          <p:cNvSpPr>
            <a:spLocks noChangeArrowheads="1"/>
          </p:cNvSpPr>
          <p:nvPr userDrawn="1"/>
        </p:nvSpPr>
        <p:spPr bwMode="auto">
          <a:xfrm>
            <a:off x="3429000" y="76200"/>
            <a:ext cx="56181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latin typeface="Arial" charset="0"/>
              </a:rPr>
              <a:t>Unit 1  Measurement, Control and Instrumentation</a:t>
            </a:r>
          </a:p>
        </p:txBody>
      </p:sp>
      <p:sp>
        <p:nvSpPr>
          <p:cNvPr id="5129" name="Line 9"/>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8"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9"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50"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151"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52"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6153"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81EDD5C6-409D-42A1-B742-96DA5F81D7AA}" type="slidenum">
              <a:rPr lang="ko-KR" altLang="en-US"/>
              <a:pPr/>
              <a:t>‹#›</a:t>
            </a:fld>
            <a:endParaRPr lang="en-US"/>
          </a:p>
        </p:txBody>
      </p:sp>
      <p:sp>
        <p:nvSpPr>
          <p:cNvPr id="6154" name="Rectangle 10"/>
          <p:cNvSpPr>
            <a:spLocks noChangeArrowheads="1"/>
          </p:cNvSpPr>
          <p:nvPr userDrawn="1"/>
        </p:nvSpPr>
        <p:spPr bwMode="auto">
          <a:xfrm>
            <a:off x="5848350" y="46038"/>
            <a:ext cx="314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latin typeface="Arial" charset="0"/>
              </a:rPr>
              <a:t>Unit5      Signal Description</a:t>
            </a:r>
          </a:p>
        </p:txBody>
      </p:sp>
    </p:spTree>
  </p:cSld>
  <p:clrMap bg1="lt1" tx1="dk1" bg2="lt2" tx2="dk2" accent1="accent1" accent2="accent2" accent3="accent3" accent4="accent4" accent5="accent5" accent6="accent6" hlink="hlink" folHlink="folHlink"/>
  <p:sldLayoutIdLst>
    <p:sldLayoutId id="2147483667"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44"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5"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6"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7"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8"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8199"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200"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8201"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772A9237-63C4-4347-AAA2-6B6D73787940}" type="slidenum">
              <a:rPr lang="ko-KR" altLang="en-US"/>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43"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0"/>
            <a:ext cx="9144000" cy="6858000"/>
          </a:xfrm>
          <a:prstGeom prst="rect">
            <a:avLst/>
          </a:prstGeom>
          <a:gradFill rotWithShape="1">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19" name="Rectangle 3"/>
          <p:cNvSpPr>
            <a:spLocks noChangeArrowheads="1"/>
          </p:cNvSpPr>
          <p:nvPr/>
        </p:nvSpPr>
        <p:spPr bwMode="auto">
          <a:xfrm>
            <a:off x="150813" y="0"/>
            <a:ext cx="76200" cy="6889750"/>
          </a:xfrm>
          <a:prstGeom prst="rect">
            <a:avLst/>
          </a:prstGeom>
          <a:solidFill>
            <a:schemeClr val="accent2">
              <a:alpha val="7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0" name="Rectangle 4"/>
          <p:cNvSpPr>
            <a:spLocks noChangeArrowheads="1"/>
          </p:cNvSpPr>
          <p:nvPr/>
        </p:nvSpPr>
        <p:spPr bwMode="auto">
          <a:xfrm>
            <a:off x="-9525" y="0"/>
            <a:ext cx="161925"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1" name="Rectangle 5"/>
          <p:cNvSpPr>
            <a:spLocks noChangeArrowheads="1"/>
          </p:cNvSpPr>
          <p:nvPr/>
        </p:nvSpPr>
        <p:spPr bwMode="auto">
          <a:xfrm>
            <a:off x="412750" y="-11113"/>
            <a:ext cx="71438" cy="6869113"/>
          </a:xfrm>
          <a:prstGeom prst="rect">
            <a:avLst/>
          </a:prstGeom>
          <a:solidFill>
            <a:schemeClr val="accent2">
              <a:alpha val="2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2" name="Rectangle 6"/>
          <p:cNvSpPr>
            <a:spLocks noChangeArrowheads="1"/>
          </p:cNvSpPr>
          <p:nvPr/>
        </p:nvSpPr>
        <p:spPr bwMode="auto">
          <a:xfrm>
            <a:off x="225425" y="0"/>
            <a:ext cx="76200" cy="6865938"/>
          </a:xfrm>
          <a:prstGeom prst="rect">
            <a:avLst/>
          </a:prstGeom>
          <a:solidFill>
            <a:schemeClr val="accent2">
              <a:alpha val="5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3" name="Rectangle 7"/>
          <p:cNvSpPr>
            <a:spLocks noChangeArrowheads="1"/>
          </p:cNvSpPr>
          <p:nvPr/>
        </p:nvSpPr>
        <p:spPr bwMode="auto">
          <a:xfrm>
            <a:off x="300038" y="0"/>
            <a:ext cx="114300" cy="6872288"/>
          </a:xfrm>
          <a:prstGeom prst="rect">
            <a:avLst/>
          </a:prstGeom>
          <a:solidFill>
            <a:schemeClr val="accent2">
              <a:alpha val="37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4" name="Rectangle 8"/>
          <p:cNvSpPr>
            <a:spLocks noGrp="1" noChangeArrowheads="1"/>
          </p:cNvSpPr>
          <p:nvPr>
            <p:ph type="body" idx="1"/>
          </p:nvPr>
        </p:nvSpPr>
        <p:spPr bwMode="auto">
          <a:xfrm>
            <a:off x="1030288" y="1163638"/>
            <a:ext cx="7961312"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225" name="Rectangle 9"/>
          <p:cNvSpPr>
            <a:spLocks noGrp="1" noChangeArrowheads="1"/>
          </p:cNvSpPr>
          <p:nvPr>
            <p:ph type="dt" sz="half" idx="2"/>
          </p:nvPr>
        </p:nvSpPr>
        <p:spPr bwMode="auto">
          <a:xfrm>
            <a:off x="1077913" y="66167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ltLang="zh-CN"/>
          </a:p>
        </p:txBody>
      </p:sp>
      <p:sp>
        <p:nvSpPr>
          <p:cNvPr id="9226" name="Rectangle 10"/>
          <p:cNvSpPr>
            <a:spLocks noGrp="1" noChangeArrowheads="1"/>
          </p:cNvSpPr>
          <p:nvPr>
            <p:ph type="ftr" sz="quarter" idx="3"/>
          </p:nvPr>
        </p:nvSpPr>
        <p:spPr bwMode="auto">
          <a:xfrm>
            <a:off x="5838825" y="6616700"/>
            <a:ext cx="289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ltLang="zh-CN"/>
          </a:p>
        </p:txBody>
      </p:sp>
      <p:sp>
        <p:nvSpPr>
          <p:cNvPr id="9227" name="Rectangle 11"/>
          <p:cNvSpPr>
            <a:spLocks noGrp="1" noChangeArrowheads="1"/>
          </p:cNvSpPr>
          <p:nvPr>
            <p:ph type="sldNum" sz="quarter" idx="4"/>
          </p:nvPr>
        </p:nvSpPr>
        <p:spPr bwMode="auto">
          <a:xfrm>
            <a:off x="4187825" y="6616700"/>
            <a:ext cx="6619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951BE0FF-F2A7-498F-B583-0FDC920E8530}" type="slidenum">
              <a:rPr lang="zh-CN" altLang="en-US"/>
              <a:pPr/>
              <a:t>‹#›</a:t>
            </a:fld>
            <a:endParaRPr lang="en-US" altLang="zh-CN"/>
          </a:p>
        </p:txBody>
      </p:sp>
      <p:sp>
        <p:nvSpPr>
          <p:cNvPr id="9228" name="Line 12"/>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9" name="Rectangle 13"/>
          <p:cNvSpPr>
            <a:spLocks noChangeArrowheads="1"/>
          </p:cNvSpPr>
          <p:nvPr userDrawn="1"/>
        </p:nvSpPr>
        <p:spPr bwMode="auto">
          <a:xfrm>
            <a:off x="3502025" y="46038"/>
            <a:ext cx="5618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effectLst>
                  <a:outerShdw blurRad="38100" dist="38100" dir="2700000" algn="tl">
                    <a:srgbClr val="C0C0C0"/>
                  </a:outerShdw>
                </a:effectLst>
                <a:latin typeface="Arial" charset="0"/>
              </a:rPr>
              <a:t>Unit 1  Measurement, Control and Instrumentation</a:t>
            </a:r>
          </a:p>
        </p:txBody>
      </p:sp>
    </p:spTree>
  </p:cSld>
  <p:clrMap bg1="lt1" tx1="dk1" bg2="lt2" tx2="dk2" accent1="accent1" accent2="accent2" accent3="accent3" accent4="accent4" accent5="accent5" accent6="accent6" hlink="hlink" folHlink="folHlink"/>
  <p:sldLayoutIdLst>
    <p:sldLayoutId id="214748366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4000" b="1">
          <a:solidFill>
            <a:schemeClr val="tx2"/>
          </a:solidFill>
          <a:latin typeface="Arial" charset="0"/>
          <a:ea typeface="宋体" pitchFamily="2" charset="-122"/>
        </a:defRPr>
      </a:lvl2pPr>
      <a:lvl3pPr algn="l" rtl="0" fontAlgn="base">
        <a:spcBef>
          <a:spcPct val="0"/>
        </a:spcBef>
        <a:spcAft>
          <a:spcPct val="0"/>
        </a:spcAft>
        <a:defRPr sz="4000" b="1">
          <a:solidFill>
            <a:schemeClr val="tx2"/>
          </a:solidFill>
          <a:latin typeface="Arial" charset="0"/>
          <a:ea typeface="宋体" pitchFamily="2" charset="-122"/>
        </a:defRPr>
      </a:lvl3pPr>
      <a:lvl4pPr algn="l" rtl="0" fontAlgn="base">
        <a:spcBef>
          <a:spcPct val="0"/>
        </a:spcBef>
        <a:spcAft>
          <a:spcPct val="0"/>
        </a:spcAft>
        <a:defRPr sz="4000" b="1">
          <a:solidFill>
            <a:schemeClr val="tx2"/>
          </a:solidFill>
          <a:latin typeface="Arial" charset="0"/>
          <a:ea typeface="宋体" pitchFamily="2" charset="-122"/>
        </a:defRPr>
      </a:lvl4pPr>
      <a:lvl5pPr algn="l" rtl="0" fontAlgn="base">
        <a:spcBef>
          <a:spcPct val="0"/>
        </a:spcBef>
        <a:spcAft>
          <a:spcPct val="0"/>
        </a:spcAft>
        <a:defRPr sz="4000" b="1">
          <a:solidFill>
            <a:schemeClr val="tx2"/>
          </a:solidFill>
          <a:latin typeface="Arial" charset="0"/>
          <a:ea typeface="宋体" pitchFamily="2" charset="-122"/>
        </a:defRPr>
      </a:lvl5pPr>
      <a:lvl6pPr marL="457200" algn="l" rtl="0" fontAlgn="base">
        <a:spcBef>
          <a:spcPct val="0"/>
        </a:spcBef>
        <a:spcAft>
          <a:spcPct val="0"/>
        </a:spcAft>
        <a:defRPr sz="4000" b="1">
          <a:solidFill>
            <a:schemeClr val="tx2"/>
          </a:solidFill>
          <a:latin typeface="Arial" charset="0"/>
          <a:ea typeface="宋体" pitchFamily="2" charset="-122"/>
        </a:defRPr>
      </a:lvl6pPr>
      <a:lvl7pPr marL="914400" algn="l" rtl="0" fontAlgn="base">
        <a:spcBef>
          <a:spcPct val="0"/>
        </a:spcBef>
        <a:spcAft>
          <a:spcPct val="0"/>
        </a:spcAft>
        <a:defRPr sz="4000" b="1">
          <a:solidFill>
            <a:schemeClr val="tx2"/>
          </a:solidFill>
          <a:latin typeface="Arial" charset="0"/>
          <a:ea typeface="宋体" pitchFamily="2" charset="-122"/>
        </a:defRPr>
      </a:lvl7pPr>
      <a:lvl8pPr marL="1371600" algn="l" rtl="0" fontAlgn="base">
        <a:spcBef>
          <a:spcPct val="0"/>
        </a:spcBef>
        <a:spcAft>
          <a:spcPct val="0"/>
        </a:spcAft>
        <a:defRPr sz="4000" b="1">
          <a:solidFill>
            <a:schemeClr val="tx2"/>
          </a:solidFill>
          <a:latin typeface="Arial" charset="0"/>
          <a:ea typeface="宋体" pitchFamily="2" charset="-122"/>
        </a:defRPr>
      </a:lvl8pPr>
      <a:lvl9pPr marL="1828800" algn="l" rtl="0" fontAlgn="base">
        <a:spcBef>
          <a:spcPct val="0"/>
        </a:spcBef>
        <a:spcAft>
          <a:spcPct val="0"/>
        </a:spcAft>
        <a:defRPr sz="40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fontAlgn="base">
        <a:spcBef>
          <a:spcPct val="20000"/>
        </a:spcBef>
        <a:spcAft>
          <a:spcPct val="0"/>
        </a:spcAft>
        <a:buClr>
          <a:schemeClr val="hlink"/>
        </a:buClr>
        <a:buSzPct val="105000"/>
        <a:buChar char="•"/>
        <a:defRPr sz="2800">
          <a:solidFill>
            <a:schemeClr val="tx2"/>
          </a:solidFill>
          <a:latin typeface="+mn-lt"/>
          <a:ea typeface="+mn-ea"/>
        </a:defRPr>
      </a:lvl2pPr>
      <a:lvl3pPr marL="1143000" indent="-228600" algn="l" rtl="0" fontAlgn="base">
        <a:spcBef>
          <a:spcPct val="20000"/>
        </a:spcBef>
        <a:spcAft>
          <a:spcPct val="0"/>
        </a:spcAft>
        <a:buClr>
          <a:schemeClr val="folHlink"/>
        </a:buClr>
        <a:buChar char="•"/>
        <a:defRPr sz="2400">
          <a:solidFill>
            <a:schemeClr val="tx2"/>
          </a:solidFill>
          <a:latin typeface="+mn-lt"/>
          <a:ea typeface="+mn-ea"/>
        </a:defRPr>
      </a:lvl3pPr>
      <a:lvl4pPr marL="1600200" indent="-228600" algn="l" rtl="0" fontAlgn="base">
        <a:spcBef>
          <a:spcPct val="20000"/>
        </a:spcBef>
        <a:spcAft>
          <a:spcPct val="0"/>
        </a:spcAft>
        <a:buClr>
          <a:schemeClr val="tx2"/>
        </a:buClr>
        <a:buSzPct val="85000"/>
        <a:buChar char="•"/>
        <a:defRPr sz="2000">
          <a:solidFill>
            <a:schemeClr val="tx2"/>
          </a:solidFill>
          <a:latin typeface="+mn-lt"/>
          <a:ea typeface="+mn-ea"/>
        </a:defRPr>
      </a:lvl4pPr>
      <a:lvl5pPr marL="2057400" indent="-228600" algn="l" rtl="0" fontAlgn="base">
        <a:spcBef>
          <a:spcPct val="20000"/>
        </a:spcBef>
        <a:spcAft>
          <a:spcPct val="0"/>
        </a:spcAft>
        <a:buClr>
          <a:schemeClr val="accent1"/>
        </a:buClr>
        <a:buSzPct val="85000"/>
        <a:buChar char="•"/>
        <a:defRPr sz="2000">
          <a:solidFill>
            <a:schemeClr val="tx2"/>
          </a:solidFill>
          <a:latin typeface="+mn-lt"/>
          <a:ea typeface="+mn-ea"/>
        </a:defRPr>
      </a:lvl5pPr>
      <a:lvl6pPr marL="2514600" indent="-228600" algn="l" rtl="0" fontAlgn="base">
        <a:spcBef>
          <a:spcPct val="20000"/>
        </a:spcBef>
        <a:spcAft>
          <a:spcPct val="0"/>
        </a:spcAft>
        <a:buClr>
          <a:schemeClr val="accent1"/>
        </a:buClr>
        <a:buSzPct val="85000"/>
        <a:buChar char="•"/>
        <a:defRPr sz="2000">
          <a:solidFill>
            <a:schemeClr val="tx2"/>
          </a:solidFill>
          <a:latin typeface="+mn-lt"/>
          <a:ea typeface="+mn-ea"/>
        </a:defRPr>
      </a:lvl6pPr>
      <a:lvl7pPr marL="2971800" indent="-228600" algn="l" rtl="0" fontAlgn="base">
        <a:spcBef>
          <a:spcPct val="20000"/>
        </a:spcBef>
        <a:spcAft>
          <a:spcPct val="0"/>
        </a:spcAft>
        <a:buClr>
          <a:schemeClr val="accent1"/>
        </a:buClr>
        <a:buSzPct val="85000"/>
        <a:buChar char="•"/>
        <a:defRPr sz="2000">
          <a:solidFill>
            <a:schemeClr val="tx2"/>
          </a:solidFill>
          <a:latin typeface="+mn-lt"/>
          <a:ea typeface="+mn-ea"/>
        </a:defRPr>
      </a:lvl7pPr>
      <a:lvl8pPr marL="3429000" indent="-228600" algn="l" rtl="0" fontAlgn="base">
        <a:spcBef>
          <a:spcPct val="20000"/>
        </a:spcBef>
        <a:spcAft>
          <a:spcPct val="0"/>
        </a:spcAft>
        <a:buClr>
          <a:schemeClr val="accent1"/>
        </a:buClr>
        <a:buSzPct val="85000"/>
        <a:buChar char="•"/>
        <a:defRPr sz="2000">
          <a:solidFill>
            <a:schemeClr val="tx2"/>
          </a:solidFill>
          <a:latin typeface="+mn-lt"/>
          <a:ea typeface="+mn-ea"/>
        </a:defRPr>
      </a:lvl8pPr>
      <a:lvl9pPr marL="3886200" indent="-228600" algn="l" rtl="0" fontAlgn="base">
        <a:spcBef>
          <a:spcPct val="20000"/>
        </a:spcBef>
        <a:spcAft>
          <a:spcPct val="0"/>
        </a:spcAft>
        <a:buClr>
          <a:schemeClr val="accent1"/>
        </a:buClr>
        <a:buSzPct val="85000"/>
        <a:buChar char="•"/>
        <a:defRPr sz="2000">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56.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46.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5943600" y="2286000"/>
            <a:ext cx="2286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b="1">
                <a:latin typeface="Times New Roman" pitchFamily="18" charset="0"/>
              </a:rPr>
              <a:t>Unit5      Signal Description</a:t>
            </a:r>
          </a:p>
        </p:txBody>
      </p:sp>
      <p:pic>
        <p:nvPicPr>
          <p:cNvPr id="6"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76254" y="3509074"/>
            <a:ext cx="9144000" cy="0"/>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0727" name="Rectangle 7"/>
          <p:cNvSpPr>
            <a:spLocks noChangeArrowheads="1"/>
          </p:cNvSpPr>
          <p:nvPr/>
        </p:nvSpPr>
        <p:spPr bwMode="auto">
          <a:xfrm>
            <a:off x="-76254" y="350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0729" name="Rectangle 9"/>
          <p:cNvSpPr>
            <a:spLocks noChangeArrowheads="1"/>
          </p:cNvSpPr>
          <p:nvPr/>
        </p:nvSpPr>
        <p:spPr bwMode="auto">
          <a:xfrm>
            <a:off x="-76254" y="350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3" name="组合 2"/>
          <p:cNvGrpSpPr/>
          <p:nvPr/>
        </p:nvGrpSpPr>
        <p:grpSpPr>
          <a:xfrm>
            <a:off x="304800" y="457278"/>
            <a:ext cx="8610600" cy="6294031"/>
            <a:chOff x="304800" y="457278"/>
            <a:chExt cx="8610600" cy="6294031"/>
          </a:xfrm>
        </p:grpSpPr>
        <p:sp>
          <p:nvSpPr>
            <p:cNvPr id="30723" name="Rectangle 3"/>
            <p:cNvSpPr>
              <a:spLocks noChangeArrowheads="1"/>
            </p:cNvSpPr>
            <p:nvPr/>
          </p:nvSpPr>
          <p:spPr bwMode="auto">
            <a:xfrm>
              <a:off x="304800" y="457278"/>
              <a:ext cx="86106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t>Also, pictures in newspapers—or in this text, for that matter—actually consist of a very fine </a:t>
              </a:r>
              <a:r>
                <a:rPr lang="en-US" altLang="zh-CN" sz="2600" dirty="0">
                  <a:solidFill>
                    <a:srgbClr val="FF0000"/>
                  </a:solidFill>
                </a:rPr>
                <a:t>grid</a:t>
              </a:r>
              <a:r>
                <a:rPr lang="zh-CN" altLang="en-US" sz="2600" b="1" dirty="0">
                  <a:solidFill>
                    <a:srgbClr val="0000CC"/>
                  </a:solidFill>
                  <a:latin typeface="楷体_GB2312" pitchFamily="49" charset="-122"/>
                  <a:ea typeface="楷体_GB2312" pitchFamily="49" charset="-122"/>
                </a:rPr>
                <a:t>（格子，格栏）</a:t>
              </a:r>
              <a:r>
                <a:rPr lang="en-US" altLang="zh-CN" sz="2600" dirty="0"/>
                <a:t>of points, and each of these points represents a sample of the brightness of the corresponding point in the original image. No matter what the source of the data, however, the signal x[n] is defined only for integer values of n. It makes no more sense to refer to the  </a:t>
              </a:r>
              <a:r>
                <a:rPr lang="en-US" altLang="zh-CN" sz="2600" dirty="0" smtClean="0">
                  <a:solidFill>
                    <a:srgbClr val="0000CC"/>
                  </a:solidFill>
                </a:rPr>
                <a:t>  </a:t>
              </a:r>
              <a:r>
                <a:rPr lang="en-US" altLang="zh-CN" sz="2600" dirty="0" smtClean="0"/>
                <a:t> </a:t>
              </a:r>
              <a:r>
                <a:rPr lang="en-US" altLang="zh-CN" sz="2600" dirty="0" err="1"/>
                <a:t>th</a:t>
              </a:r>
              <a:r>
                <a:rPr lang="en-US" altLang="zh-CN" sz="2600" dirty="0"/>
                <a:t> sample of a digital speech signal than it does to refer to the average budget for a family </a:t>
              </a:r>
              <a:r>
                <a:rPr lang="en-US" altLang="zh-CN" sz="2600" dirty="0" smtClean="0"/>
                <a:t>with     family </a:t>
              </a:r>
              <a:r>
                <a:rPr lang="en-US" altLang="zh-CN" sz="2600" dirty="0"/>
                <a:t>members.</a:t>
              </a:r>
            </a:p>
            <a:p>
              <a:pPr>
                <a:spcBef>
                  <a:spcPct val="50000"/>
                </a:spcBef>
              </a:pPr>
              <a:r>
                <a:rPr lang="zh-CN" altLang="zh-CN" sz="2600" b="1" dirty="0" smtClean="0">
                  <a:solidFill>
                    <a:srgbClr val="0000CC"/>
                  </a:solidFill>
                  <a:latin typeface="楷体_GB2312" pitchFamily="49" charset="-122"/>
                  <a:ea typeface="楷体_GB2312" pitchFamily="49" charset="-122"/>
                </a:rPr>
                <a:t>同样，报纸以及本文中所用的照片实际上也都是由很多细小的点格所组成的，其中每一点就代表着相应于原照片上该点亮度的采样。无论这些离散时间信号的来源是什么，信号</a:t>
              </a:r>
              <a:r>
                <a:rPr lang="en-US" altLang="zh-CN" sz="2600" b="1" dirty="0" smtClean="0">
                  <a:solidFill>
                    <a:srgbClr val="0000CC"/>
                  </a:solidFill>
                  <a:latin typeface="楷体_GB2312" pitchFamily="49" charset="-122"/>
                  <a:ea typeface="楷体_GB2312" pitchFamily="49" charset="-122"/>
                </a:rPr>
                <a:t>x[n]</a:t>
              </a:r>
              <a:r>
                <a:rPr lang="zh-CN" altLang="zh-CN" sz="2600" b="1" dirty="0" smtClean="0">
                  <a:solidFill>
                    <a:srgbClr val="0000CC"/>
                  </a:solidFill>
                  <a:latin typeface="楷体_GB2312" pitchFamily="49" charset="-122"/>
                  <a:ea typeface="楷体_GB2312" pitchFamily="49" charset="-122"/>
                </a:rPr>
                <a:t>总是在</a:t>
              </a:r>
              <a:r>
                <a:rPr lang="en-US" altLang="zh-CN" sz="2600" b="1" dirty="0" smtClean="0">
                  <a:solidFill>
                    <a:srgbClr val="0000CC"/>
                  </a:solidFill>
                  <a:latin typeface="楷体_GB2312" pitchFamily="49" charset="-122"/>
                  <a:ea typeface="楷体_GB2312" pitchFamily="49" charset="-122"/>
                </a:rPr>
                <a:t>n</a:t>
              </a:r>
              <a:r>
                <a:rPr lang="zh-CN" altLang="zh-CN" sz="2600" b="1" dirty="0" smtClean="0">
                  <a:solidFill>
                    <a:srgbClr val="0000CC"/>
                  </a:solidFill>
                  <a:latin typeface="楷体_GB2312" pitchFamily="49" charset="-122"/>
                  <a:ea typeface="楷体_GB2312" pitchFamily="49" charset="-122"/>
                </a:rPr>
                <a:t>的整数值上有定义，因此像所谓一个数字语音信号的第</a:t>
              </a: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个样本，以及对某一个家庭的</a:t>
              </a: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个家庭成员的平均预算等等都是毫无意义的。</a:t>
              </a:r>
              <a:endParaRPr lang="zh-CN" altLang="en-US" sz="2600" b="1" dirty="0" smtClean="0">
                <a:solidFill>
                  <a:srgbClr val="0000CC"/>
                </a:solidFill>
                <a:latin typeface="楷体_GB2312" pitchFamily="49" charset="-122"/>
                <a:ea typeface="楷体_GB2312" pitchFamily="49" charset="-122"/>
              </a:endParaRPr>
            </a:p>
          </p:txBody>
        </p:sp>
        <p:graphicFrame>
          <p:nvGraphicFramePr>
            <p:cNvPr id="30728" name="Object 8"/>
            <p:cNvGraphicFramePr>
              <a:graphicFrameLocks noChangeAspect="1"/>
            </p:cNvGraphicFramePr>
            <p:nvPr>
              <p:extLst>
                <p:ext uri="{D42A27DB-BD31-4B8C-83A1-F6EECF244321}">
                  <p14:modId xmlns:p14="http://schemas.microsoft.com/office/powerpoint/2010/main" val="3264855416"/>
                </p:ext>
              </p:extLst>
            </p:nvPr>
          </p:nvGraphicFramePr>
          <p:xfrm>
            <a:off x="7315128" y="5791138"/>
            <a:ext cx="406400" cy="609600"/>
          </p:xfrm>
          <a:graphic>
            <a:graphicData uri="http://schemas.openxmlformats.org/presentationml/2006/ole">
              <mc:AlternateContent xmlns:mc="http://schemas.openxmlformats.org/markup-compatibility/2006">
                <mc:Choice xmlns:v="urn:schemas-microsoft-com:vml" Requires="v">
                  <p:oleObj spid="_x0000_s30984" r:id="rId3" imgW="216217" imgH="355917" progId="Equation.DSMT4">
                    <p:embed/>
                  </p:oleObj>
                </mc:Choice>
                <mc:Fallback>
                  <p:oleObj r:id="rId3" imgW="216217" imgH="355917"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128" y="5791138"/>
                          <a:ext cx="40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0" name="Object 10"/>
            <p:cNvGraphicFramePr>
              <a:graphicFrameLocks noChangeAspect="1"/>
            </p:cNvGraphicFramePr>
            <p:nvPr>
              <p:extLst>
                <p:ext uri="{D42A27DB-BD31-4B8C-83A1-F6EECF244321}">
                  <p14:modId xmlns:p14="http://schemas.microsoft.com/office/powerpoint/2010/main" val="4281018451"/>
                </p:ext>
              </p:extLst>
            </p:nvPr>
          </p:nvGraphicFramePr>
          <p:xfrm>
            <a:off x="2743248" y="5791138"/>
            <a:ext cx="379413" cy="609600"/>
          </p:xfrm>
          <a:graphic>
            <a:graphicData uri="http://schemas.openxmlformats.org/presentationml/2006/ole">
              <mc:AlternateContent xmlns:mc="http://schemas.openxmlformats.org/markup-compatibility/2006">
                <mc:Choice xmlns:v="urn:schemas-microsoft-com:vml" Requires="v">
                  <p:oleObj spid="_x0000_s30985" r:id="rId5" imgW="216217" imgH="355917" progId="Equation.DSMT4">
                    <p:embed/>
                  </p:oleObj>
                </mc:Choice>
                <mc:Fallback>
                  <p:oleObj r:id="rId5" imgW="216217" imgH="355917"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48" y="5791138"/>
                          <a:ext cx="379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2777047902"/>
                </p:ext>
              </p:extLst>
            </p:nvPr>
          </p:nvGraphicFramePr>
          <p:xfrm>
            <a:off x="5562574" y="2743218"/>
            <a:ext cx="379413" cy="609600"/>
          </p:xfrm>
          <a:graphic>
            <a:graphicData uri="http://schemas.openxmlformats.org/presentationml/2006/ole">
              <mc:AlternateContent xmlns:mc="http://schemas.openxmlformats.org/markup-compatibility/2006">
                <mc:Choice xmlns:v="urn:schemas-microsoft-com:vml" Requires="v">
                  <p:oleObj spid="_x0000_s30986" r:id="rId7" imgW="216217" imgH="355917" progId="Equation.DSMT4">
                    <p:embed/>
                  </p:oleObj>
                </mc:Choice>
                <mc:Fallback>
                  <p:oleObj r:id="rId7" imgW="216217" imgH="35591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574" y="2743218"/>
                          <a:ext cx="379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3019330872"/>
                </p:ext>
              </p:extLst>
            </p:nvPr>
          </p:nvGraphicFramePr>
          <p:xfrm>
            <a:off x="3962416" y="3581396"/>
            <a:ext cx="406400" cy="609600"/>
          </p:xfrm>
          <a:graphic>
            <a:graphicData uri="http://schemas.openxmlformats.org/presentationml/2006/ole">
              <mc:AlternateContent xmlns:mc="http://schemas.openxmlformats.org/markup-compatibility/2006">
                <mc:Choice xmlns:v="urn:schemas-microsoft-com:vml" Requires="v">
                  <p:oleObj spid="_x0000_s30987" r:id="rId8" imgW="216217" imgH="355917" progId="Equation.DSMT4">
                    <p:embed/>
                  </p:oleObj>
                </mc:Choice>
                <mc:Fallback>
                  <p:oleObj r:id="rId8" imgW="216217" imgH="3559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16" y="3581396"/>
                          <a:ext cx="40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7200" y="609600"/>
            <a:ext cx="8229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en-US" sz="2600" dirty="0"/>
              <a:t>    </a:t>
            </a:r>
            <a:r>
              <a:rPr lang="en-US" altLang="zh-CN" sz="2600" dirty="0"/>
              <a:t>We can develop a representation of signals as linear combinations of a set of basic signals. For this alternative representation we use </a:t>
            </a:r>
            <a:r>
              <a:rPr lang="en-US" altLang="zh-CN" sz="2600" dirty="0">
                <a:solidFill>
                  <a:srgbClr val="FF0000"/>
                </a:solidFill>
              </a:rPr>
              <a:t>complex exponential</a:t>
            </a:r>
            <a:r>
              <a:rPr lang="en-US" altLang="zh-CN" sz="2600" dirty="0"/>
              <a:t>s</a:t>
            </a:r>
            <a:r>
              <a:rPr lang="zh-CN" altLang="en-US" sz="2600" b="1" dirty="0">
                <a:solidFill>
                  <a:srgbClr val="0000CC"/>
                </a:solidFill>
                <a:ea typeface="楷体_GB2312" pitchFamily="49" charset="-122"/>
              </a:rPr>
              <a:t>（复指数）</a:t>
            </a:r>
            <a:r>
              <a:rPr lang="en-US" altLang="zh-CN" sz="2600" dirty="0"/>
              <a:t>. The resulting representations are known as the continuous-time and discrete-time Fourier series and transform. As we will see, these can be used to construct broad and useful classes of signals.</a:t>
            </a:r>
          </a:p>
          <a:p>
            <a:pPr>
              <a:spcBef>
                <a:spcPct val="50000"/>
              </a:spcBef>
              <a:buFont typeface="Wingdings" pitchFamily="2" charset="2"/>
              <a:buNone/>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我们</a:t>
            </a:r>
            <a:r>
              <a:rPr lang="zh-CN" altLang="zh-CN" sz="2600" b="1" dirty="0">
                <a:solidFill>
                  <a:srgbClr val="0000CC"/>
                </a:solidFill>
                <a:ea typeface="楷体_GB2312" pitchFamily="49" charset="-122"/>
              </a:rPr>
              <a:t>可以将信号表达成一系列基本信号的线性组合。在这种表达中，我们用到了复指数。最终的表达方式是连续时间和离散时间的傅里叶级数和傅里叶变换。这样可以建立广泛而有用的信号分类。</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81000"/>
            <a:ext cx="9144000" cy="6524863"/>
            <a:chOff x="0" y="381000"/>
            <a:chExt cx="9144000" cy="6524863"/>
          </a:xfrm>
        </p:grpSpPr>
        <p:sp>
          <p:nvSpPr>
            <p:cNvPr id="32772" name="Rectangle 4"/>
            <p:cNvSpPr>
              <a:spLocks noChangeArrowheads="1"/>
            </p:cNvSpPr>
            <p:nvPr/>
          </p:nvSpPr>
          <p:spPr bwMode="auto">
            <a:xfrm>
              <a:off x="304800" y="381000"/>
              <a:ext cx="8607425"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dirty="0"/>
                <a:t>Fourier series representation of continuous-time periodic signals</a:t>
              </a:r>
            </a:p>
            <a:p>
              <a:pPr>
                <a:spcBef>
                  <a:spcPct val="50000"/>
                </a:spcBef>
              </a:pPr>
              <a:r>
                <a:rPr lang="zh-CN" altLang="en-US" sz="2400" dirty="0"/>
                <a:t>    If a signal is periodic, for some positive value of T,</a:t>
              </a:r>
            </a:p>
            <a:p>
              <a:pPr>
                <a:spcBef>
                  <a:spcPct val="50000"/>
                </a:spcBef>
              </a:pPr>
              <a:r>
                <a:rPr lang="zh-CN" altLang="en-US" sz="2400" dirty="0"/>
                <a:t>                                                                  for all </a:t>
              </a:r>
              <a:r>
                <a:rPr lang="en-US" altLang="zh-CN" sz="2400" i="1" dirty="0" smtClean="0"/>
                <a:t>t  </a:t>
              </a:r>
              <a:r>
                <a:rPr lang="zh-CN" altLang="zh-CN" sz="2400" dirty="0" smtClean="0"/>
                <a:t>（</a:t>
              </a:r>
              <a:r>
                <a:rPr lang="en-US" altLang="zh-CN" sz="2400" dirty="0"/>
                <a:t>5.1</a:t>
              </a:r>
              <a:r>
                <a:rPr lang="zh-CN" altLang="zh-CN" sz="2400" dirty="0"/>
                <a:t>）</a:t>
              </a:r>
              <a:endParaRPr lang="zh-CN" altLang="en-US" sz="2400" i="1" dirty="0"/>
            </a:p>
            <a:p>
              <a:pPr>
                <a:spcBef>
                  <a:spcPct val="50000"/>
                </a:spcBef>
              </a:pPr>
              <a:r>
                <a:rPr lang="zh-CN" altLang="en-US" sz="2400" dirty="0"/>
                <a:t>The </a:t>
              </a:r>
              <a:r>
                <a:rPr lang="zh-CN" altLang="en-US" sz="2400" dirty="0">
                  <a:solidFill>
                    <a:srgbClr val="FF0000"/>
                  </a:solidFill>
                </a:rPr>
                <a:t>fundamental period</a:t>
              </a:r>
              <a:r>
                <a:rPr lang="zh-CN" altLang="en-US" sz="2400" b="1" dirty="0">
                  <a:solidFill>
                    <a:srgbClr val="0000CC"/>
                  </a:solidFill>
                  <a:latin typeface="楷体_GB2312" pitchFamily="49" charset="-122"/>
                  <a:ea typeface="楷体_GB2312" pitchFamily="49" charset="-122"/>
                </a:rPr>
                <a:t>(基本周期，基波周期)</a:t>
              </a:r>
              <a:r>
                <a:rPr lang="zh-CN" altLang="en-US" sz="2400" dirty="0"/>
                <a:t>of  x( </a:t>
              </a:r>
              <a:r>
                <a:rPr lang="zh-CN" altLang="en-US" sz="2400" i="1" dirty="0"/>
                <a:t>t </a:t>
              </a:r>
              <a:r>
                <a:rPr lang="zh-CN" altLang="en-US" sz="2400" dirty="0"/>
                <a:t>) is the minimum positive, nonzero value of </a:t>
              </a:r>
              <a:r>
                <a:rPr lang="en-US" altLang="zh-CN" sz="2400" dirty="0" smtClean="0"/>
                <a:t>T </a:t>
              </a:r>
              <a:r>
                <a:rPr lang="zh-CN" altLang="en-US" sz="2400" dirty="0" smtClean="0"/>
                <a:t>for </a:t>
              </a:r>
              <a:r>
                <a:rPr lang="zh-CN" altLang="en-US" sz="2400" dirty="0"/>
                <a:t>which eq. (5.1) is satisfied, and the value                     is referred to as the </a:t>
              </a:r>
              <a:r>
                <a:rPr lang="zh-CN" altLang="en-US" sz="2400" dirty="0">
                  <a:solidFill>
                    <a:srgbClr val="FF0000"/>
                  </a:solidFill>
                </a:rPr>
                <a:t>fundamental frequency</a:t>
              </a:r>
              <a:r>
                <a:rPr lang="zh-CN" altLang="en-US" sz="2400" b="1" dirty="0">
                  <a:solidFill>
                    <a:srgbClr val="0000CC"/>
                  </a:solidFill>
                  <a:latin typeface="楷体_GB2312" pitchFamily="49" charset="-122"/>
                  <a:ea typeface="楷体_GB2312" pitchFamily="49" charset="-122"/>
                </a:rPr>
                <a:t>(基本频率，基频).</a:t>
              </a:r>
              <a:r>
                <a:rPr lang="zh-CN" altLang="en-US" sz="2400" u="sng" dirty="0">
                  <a:solidFill>
                    <a:srgbClr val="FF0000"/>
                  </a:solidFill>
                </a:rPr>
                <a:t> </a:t>
              </a:r>
              <a:r>
                <a:rPr lang="zh-CN" altLang="en-US" sz="2400" dirty="0"/>
                <a:t>If x( t ) can be expressed as a linear combination of harmonically related complex exponentials of the form</a:t>
              </a:r>
              <a:r>
                <a:rPr lang="en-US" altLang="zh-CN" sz="2400" dirty="0"/>
                <a:t>   </a:t>
              </a:r>
              <a:r>
                <a:rPr lang="en-US" altLang="zh-CN" sz="2400" dirty="0" smtClean="0"/>
                <a:t>……</a:t>
              </a:r>
              <a:endParaRPr lang="en-US" altLang="zh-CN" sz="2400" dirty="0"/>
            </a:p>
            <a:p>
              <a:r>
                <a:rPr lang="zh-CN" altLang="zh-CN" sz="2400" b="1" dirty="0">
                  <a:solidFill>
                    <a:srgbClr val="0000CC"/>
                  </a:solidFill>
                </a:rPr>
                <a:t>如果信号是周期的，则存在正值</a:t>
              </a:r>
              <a:r>
                <a:rPr lang="en-US" altLang="zh-CN" sz="2400" b="1" i="1" dirty="0">
                  <a:solidFill>
                    <a:srgbClr val="0000CC"/>
                  </a:solidFill>
                </a:rPr>
                <a:t>T</a:t>
              </a:r>
              <a:r>
                <a:rPr lang="zh-CN" altLang="zh-CN" sz="2400" b="1" dirty="0" smtClean="0">
                  <a:solidFill>
                    <a:srgbClr val="0000CC"/>
                  </a:solidFill>
                </a:rPr>
                <a:t>，</a:t>
              </a:r>
              <a:endParaRPr lang="en-US" altLang="zh-CN" sz="2400" b="1" dirty="0" smtClean="0">
                <a:solidFill>
                  <a:srgbClr val="0000CC"/>
                </a:solidFill>
              </a:endParaRPr>
            </a:p>
            <a:p>
              <a:r>
                <a:rPr lang="en-US" altLang="zh-CN" sz="2400" b="1" dirty="0" smtClean="0">
                  <a:solidFill>
                    <a:srgbClr val="0000CC"/>
                  </a:solidFill>
                  <a:latin typeface="楷体_GB2312" pitchFamily="49" charset="-122"/>
                  <a:ea typeface="楷体_GB2312" pitchFamily="49" charset="-122"/>
                </a:rPr>
                <a:t>                            </a:t>
              </a:r>
              <a:r>
                <a:rPr lang="zh-CN" altLang="zh-CN" sz="2400" dirty="0"/>
                <a:t> </a:t>
              </a:r>
              <a:r>
                <a:rPr lang="zh-CN" altLang="zh-CN" sz="2400" b="1" dirty="0">
                  <a:solidFill>
                    <a:srgbClr val="0000CC"/>
                  </a:solidFill>
                  <a:latin typeface="楷体_GB2312" pitchFamily="49" charset="-122"/>
                  <a:ea typeface="楷体_GB2312" pitchFamily="49" charset="-122"/>
                </a:rPr>
                <a:t>对一切</a:t>
              </a:r>
              <a:r>
                <a:rPr lang="en-US" altLang="zh-CN" sz="2400" b="1" dirty="0">
                  <a:solidFill>
                    <a:srgbClr val="0000CC"/>
                  </a:solidFill>
                  <a:latin typeface="楷体_GB2312" pitchFamily="49" charset="-122"/>
                  <a:ea typeface="楷体_GB2312" pitchFamily="49" charset="-122"/>
                </a:rPr>
                <a:t>t  </a:t>
              </a:r>
              <a:r>
                <a:rPr lang="zh-CN" altLang="zh-CN" sz="2000" dirty="0" smtClean="0">
                  <a:solidFill>
                    <a:srgbClr val="0000CC"/>
                  </a:solidFill>
                </a:rPr>
                <a:t>（</a:t>
              </a:r>
              <a:r>
                <a:rPr lang="en-US" altLang="zh-CN" sz="2000" dirty="0" smtClean="0">
                  <a:solidFill>
                    <a:srgbClr val="0000CC"/>
                  </a:solidFill>
                </a:rPr>
                <a:t>5.1</a:t>
              </a:r>
              <a:r>
                <a:rPr lang="zh-CN" altLang="zh-CN" sz="2000" dirty="0" smtClean="0">
                  <a:solidFill>
                    <a:srgbClr val="0000CC"/>
                  </a:solidFill>
                </a:rPr>
                <a:t>）</a:t>
              </a:r>
              <a:r>
                <a:rPr lang="en-US" altLang="zh-CN" sz="2400" b="1" dirty="0" smtClean="0">
                  <a:solidFill>
                    <a:srgbClr val="0000CC"/>
                  </a:solidFill>
                  <a:latin typeface="楷体_GB2312" pitchFamily="49" charset="-122"/>
                  <a:ea typeface="楷体_GB2312" pitchFamily="49" charset="-122"/>
                </a:rPr>
                <a:t>  </a:t>
              </a:r>
              <a:endParaRPr lang="en-US" altLang="zh-CN" sz="2400" b="1" dirty="0">
                <a:solidFill>
                  <a:srgbClr val="0000CC"/>
                </a:solidFill>
                <a:latin typeface="楷体_GB2312" pitchFamily="49" charset="-122"/>
                <a:ea typeface="楷体_GB2312" pitchFamily="49" charset="-122"/>
              </a:endParaRPr>
            </a:p>
            <a:p>
              <a:r>
                <a:rPr lang="zh-CN" altLang="en-US" sz="2400" dirty="0" smtClean="0"/>
                <a:t>x( </a:t>
              </a:r>
              <a:r>
                <a:rPr lang="zh-CN" altLang="en-US" sz="2400" i="1" dirty="0" smtClean="0"/>
                <a:t>t </a:t>
              </a:r>
              <a:r>
                <a:rPr lang="zh-CN" altLang="en-US" sz="2400" dirty="0" smtClean="0"/>
                <a:t>) </a:t>
              </a:r>
              <a:r>
                <a:rPr lang="en-US" altLang="zh-CN" sz="2400" b="1" dirty="0" smtClean="0">
                  <a:solidFill>
                    <a:srgbClr val="0000CC"/>
                  </a:solidFill>
                  <a:latin typeface="楷体_GB2312" pitchFamily="49" charset="-122"/>
                  <a:ea typeface="楷体_GB2312" pitchFamily="49" charset="-122"/>
                </a:rPr>
                <a:t>的基波周期就是满足式</a:t>
              </a:r>
              <a:r>
                <a:rPr lang="en-US" altLang="zh-CN" sz="2400" b="1" dirty="0">
                  <a:solidFill>
                    <a:srgbClr val="0000CC"/>
                  </a:solidFill>
                  <a:latin typeface="楷体_GB2312" pitchFamily="49" charset="-122"/>
                  <a:ea typeface="楷体_GB2312" pitchFamily="49" charset="-122"/>
                </a:rPr>
                <a:t>（5.1）的最小非零正值T， </a:t>
              </a:r>
              <a:r>
                <a:rPr lang="en-US" altLang="zh-CN" sz="2400" b="1" dirty="0" smtClean="0">
                  <a:solidFill>
                    <a:srgbClr val="0000CC"/>
                  </a:solidFill>
                  <a:latin typeface="楷体_GB2312" pitchFamily="49" charset="-122"/>
                  <a:ea typeface="楷体_GB2312" pitchFamily="49" charset="-122"/>
                </a:rPr>
                <a:t>     </a:t>
              </a:r>
              <a:r>
                <a:rPr lang="en-US" altLang="zh-CN" sz="2400" b="1" dirty="0" err="1" smtClean="0">
                  <a:solidFill>
                    <a:srgbClr val="0000CC"/>
                  </a:solidFill>
                  <a:latin typeface="楷体_GB2312" pitchFamily="49" charset="-122"/>
                  <a:ea typeface="楷体_GB2312" pitchFamily="49" charset="-122"/>
                </a:rPr>
                <a:t>称为基频</a:t>
              </a:r>
              <a:r>
                <a:rPr lang="en-US" altLang="zh-CN" sz="2400" b="1" dirty="0" err="1">
                  <a:solidFill>
                    <a:srgbClr val="0000CC"/>
                  </a:solidFill>
                  <a:latin typeface="楷体_GB2312" pitchFamily="49" charset="-122"/>
                  <a:ea typeface="楷体_GB2312" pitchFamily="49" charset="-122"/>
                </a:rPr>
                <a:t>。如果x</a:t>
              </a:r>
              <a:r>
                <a:rPr lang="en-US" altLang="zh-CN" sz="2400" b="1" dirty="0">
                  <a:solidFill>
                    <a:srgbClr val="0000CC"/>
                  </a:solidFill>
                  <a:latin typeface="楷体_GB2312" pitchFamily="49" charset="-122"/>
                  <a:ea typeface="楷体_GB2312" pitchFamily="49" charset="-122"/>
                </a:rPr>
                <a:t>(t)</a:t>
              </a:r>
              <a:r>
                <a:rPr lang="en-US" altLang="zh-CN" sz="2400" b="1" dirty="0" err="1">
                  <a:solidFill>
                    <a:srgbClr val="0000CC"/>
                  </a:solidFill>
                  <a:latin typeface="楷体_GB2312" pitchFamily="49" charset="-122"/>
                  <a:ea typeface="楷体_GB2312" pitchFamily="49" charset="-122"/>
                </a:rPr>
                <a:t>能表达成相关谐波复指数形式的线性组合</a:t>
              </a:r>
              <a:r>
                <a:rPr lang="en-US" altLang="zh-CN" sz="2400" b="1" dirty="0">
                  <a:solidFill>
                    <a:srgbClr val="0000CC"/>
                  </a:solidFill>
                  <a:latin typeface="楷体_GB2312" pitchFamily="49" charset="-122"/>
                  <a:ea typeface="楷体_GB2312" pitchFamily="49" charset="-122"/>
                </a:rPr>
                <a:t>……</a:t>
              </a:r>
              <a:endParaRPr lang="zh-CN" altLang="en-US" sz="2400" b="1" dirty="0">
                <a:solidFill>
                  <a:srgbClr val="0000CC"/>
                </a:solidFill>
                <a:latin typeface="楷体_GB2312" pitchFamily="49" charset="-122"/>
                <a:ea typeface="楷体_GB2312" pitchFamily="49" charset="-122"/>
              </a:endParaRPr>
            </a:p>
          </p:txBody>
        </p:sp>
        <p:sp>
          <p:nvSpPr>
            <p:cNvPr id="32773" name="Rectangle 5"/>
            <p:cNvSpPr>
              <a:spLocks noChangeArrowheads="1"/>
            </p:cNvSpPr>
            <p:nvPr/>
          </p:nvSpPr>
          <p:spPr bwMode="auto">
            <a:xfrm>
              <a:off x="3175" y="3257550"/>
              <a:ext cx="9140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2774" name="Object 6"/>
            <p:cNvGraphicFramePr>
              <a:graphicFrameLocks noChangeAspect="1"/>
            </p:cNvGraphicFramePr>
            <p:nvPr>
              <p:extLst>
                <p:ext uri="{D42A27DB-BD31-4B8C-83A1-F6EECF244321}">
                  <p14:modId xmlns:p14="http://schemas.microsoft.com/office/powerpoint/2010/main" val="424179817"/>
                </p:ext>
              </p:extLst>
            </p:nvPr>
          </p:nvGraphicFramePr>
          <p:xfrm>
            <a:off x="3053060" y="1952625"/>
            <a:ext cx="1976140" cy="485801"/>
          </p:xfrm>
          <a:graphic>
            <a:graphicData uri="http://schemas.openxmlformats.org/presentationml/2006/ole">
              <mc:AlternateContent xmlns:mc="http://schemas.openxmlformats.org/markup-compatibility/2006">
                <mc:Choice xmlns:v="urn:schemas-microsoft-com:vml" Requires="v">
                  <p:oleObj spid="_x0000_s32992" r:id="rId3" imgW="800417" imgH="190817" progId="Equation.DSMT4">
                    <p:embed/>
                  </p:oleObj>
                </mc:Choice>
                <mc:Fallback>
                  <p:oleObj r:id="rId3" imgW="800417" imgH="190817"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060" y="1952625"/>
                          <a:ext cx="1976140" cy="485801"/>
                        </a:xfrm>
                        <a:prstGeom prst="rect">
                          <a:avLst/>
                        </a:prstGeom>
                        <a:noFill/>
                        <a:ln>
                          <a:noFill/>
                        </a:ln>
                      </p:spPr>
                    </p:pic>
                  </p:oleObj>
                </mc:Fallback>
              </mc:AlternateContent>
            </a:graphicData>
          </a:graphic>
        </p:graphicFrame>
        <p:sp>
          <p:nvSpPr>
            <p:cNvPr id="32775" name="Rectangle 7"/>
            <p:cNvSpPr>
              <a:spLocks noChangeArrowheads="1"/>
            </p:cNvSpPr>
            <p:nvPr/>
          </p:nvSpPr>
          <p:spPr bwMode="auto">
            <a:xfrm>
              <a:off x="3175" y="3252788"/>
              <a:ext cx="9140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2776" name="Object 8"/>
            <p:cNvGraphicFramePr>
              <a:graphicFrameLocks noChangeAspect="1"/>
            </p:cNvGraphicFramePr>
            <p:nvPr>
              <p:extLst>
                <p:ext uri="{D42A27DB-BD31-4B8C-83A1-F6EECF244321}">
                  <p14:modId xmlns:p14="http://schemas.microsoft.com/office/powerpoint/2010/main" val="4148928906"/>
                </p:ext>
              </p:extLst>
            </p:nvPr>
          </p:nvGraphicFramePr>
          <p:xfrm>
            <a:off x="3657624" y="3261669"/>
            <a:ext cx="1219212" cy="393704"/>
          </p:xfrm>
          <a:graphic>
            <a:graphicData uri="http://schemas.openxmlformats.org/presentationml/2006/ole">
              <mc:AlternateContent xmlns:mc="http://schemas.openxmlformats.org/markup-compatibility/2006">
                <mc:Choice xmlns:v="urn:schemas-microsoft-com:vml" Requires="v">
                  <p:oleObj spid="_x0000_s32993" r:id="rId5" imgW="699120" imgH="229016" progId="Equation.DSMT4">
                    <p:embed/>
                  </p:oleObj>
                </mc:Choice>
                <mc:Fallback>
                  <p:oleObj r:id="rId5" imgW="699120" imgH="229016"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24" y="3261669"/>
                          <a:ext cx="1219212" cy="393704"/>
                        </a:xfrm>
                        <a:prstGeom prst="rect">
                          <a:avLst/>
                        </a:prstGeom>
                        <a:noFill/>
                        <a:ln>
                          <a:noFill/>
                        </a:ln>
                      </p:spPr>
                    </p:pic>
                  </p:oleObj>
                </mc:Fallback>
              </mc:AlternateContent>
            </a:graphicData>
          </a:graphic>
        </p:graphicFrame>
        <p:graphicFrame>
          <p:nvGraphicFramePr>
            <p:cNvPr id="32777" name="Object 9"/>
            <p:cNvGraphicFramePr>
              <a:graphicFrameLocks noChangeAspect="1"/>
            </p:cNvGraphicFramePr>
            <p:nvPr>
              <p:extLst>
                <p:ext uri="{D42A27DB-BD31-4B8C-83A1-F6EECF244321}">
                  <p14:modId xmlns:p14="http://schemas.microsoft.com/office/powerpoint/2010/main" val="3530219437"/>
                </p:ext>
              </p:extLst>
            </p:nvPr>
          </p:nvGraphicFramePr>
          <p:xfrm>
            <a:off x="3276634" y="5105356"/>
            <a:ext cx="990574" cy="396240"/>
          </p:xfrm>
          <a:graphic>
            <a:graphicData uri="http://schemas.openxmlformats.org/presentationml/2006/ole">
              <mc:AlternateContent xmlns:mc="http://schemas.openxmlformats.org/markup-compatibility/2006">
                <mc:Choice xmlns:v="urn:schemas-microsoft-com:vml" Requires="v">
                  <p:oleObj spid="_x0000_s32994" r:id="rId7" imgW="724202" imgH="229007" progId="Equation.3">
                    <p:embed/>
                  </p:oleObj>
                </mc:Choice>
                <mc:Fallback>
                  <p:oleObj r:id="rId7" imgW="724202" imgH="229007"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34" y="5105356"/>
                          <a:ext cx="990574" cy="396240"/>
                        </a:xfrm>
                        <a:prstGeom prst="rect">
                          <a:avLst/>
                        </a:prstGeom>
                        <a:noFill/>
                        <a:ln>
                          <a:noFill/>
                        </a:ln>
                      </p:spPr>
                    </p:pic>
                  </p:oleObj>
                </mc:Fallback>
              </mc:AlternateContent>
            </a:graphicData>
          </a:graphic>
        </p:graphicFrame>
        <p:sp>
          <p:nvSpPr>
            <p:cNvPr id="32781" name="Rectangle 1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 name="Object 8"/>
            <p:cNvGraphicFramePr>
              <a:graphicFrameLocks noChangeAspect="1"/>
            </p:cNvGraphicFramePr>
            <p:nvPr>
              <p:extLst>
                <p:ext uri="{D42A27DB-BD31-4B8C-83A1-F6EECF244321}">
                  <p14:modId xmlns:p14="http://schemas.microsoft.com/office/powerpoint/2010/main" val="902828520"/>
                </p:ext>
              </p:extLst>
            </p:nvPr>
          </p:nvGraphicFramePr>
          <p:xfrm>
            <a:off x="7732386" y="5486346"/>
            <a:ext cx="1179839" cy="380990"/>
          </p:xfrm>
          <a:graphic>
            <a:graphicData uri="http://schemas.openxmlformats.org/presentationml/2006/ole">
              <mc:AlternateContent xmlns:mc="http://schemas.openxmlformats.org/markup-compatibility/2006">
                <mc:Choice xmlns:v="urn:schemas-microsoft-com:vml" Requires="v">
                  <p:oleObj spid="_x0000_s32995" r:id="rId9" imgW="699120" imgH="229016" progId="Equation.DSMT4">
                    <p:embed/>
                  </p:oleObj>
                </mc:Choice>
                <mc:Fallback>
                  <p:oleObj r:id="rId9" imgW="699120" imgH="22901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2386" y="5486346"/>
                          <a:ext cx="1179839" cy="380990"/>
                        </a:xfrm>
                        <a:prstGeom prst="rect">
                          <a:avLst/>
                        </a:prstGeom>
                        <a:noFill/>
                        <a:ln>
                          <a:noFill/>
                        </a:ln>
                      </p:spPr>
                    </p:pic>
                  </p:oleObj>
                </mc:Fallback>
              </mc:AlternateContent>
            </a:graphicData>
          </a:graphic>
        </p:graphicFrame>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57200" y="669925"/>
            <a:ext cx="8458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t>    </a:t>
            </a:r>
            <a:r>
              <a:rPr lang="en-US" altLang="zh-CN" sz="2600" dirty="0">
                <a:ea typeface="楷体_GB2312" pitchFamily="49" charset="-122"/>
              </a:rPr>
              <a:t>In eq. (5.2), the term for k=0  is a constant. The terms for k = +1 and k = -1 both have fundamental frequency equal to </a:t>
            </a:r>
            <a:r>
              <a:rPr lang="en-US" altLang="zh-CN" sz="2600" dirty="0" smtClean="0">
                <a:ea typeface="楷体_GB2312" pitchFamily="49" charset="-122"/>
              </a:rPr>
              <a:t>w</a:t>
            </a:r>
            <a:r>
              <a:rPr lang="en-US" altLang="zh-CN" sz="1100" dirty="0" smtClean="0">
                <a:ea typeface="楷体_GB2312" pitchFamily="49" charset="-122"/>
              </a:rPr>
              <a:t>0</a:t>
            </a:r>
            <a:r>
              <a:rPr lang="en-US" altLang="zh-CN" sz="2600" dirty="0" smtClean="0">
                <a:ea typeface="楷体_GB2312" pitchFamily="49" charset="-122"/>
              </a:rPr>
              <a:t> </a:t>
            </a:r>
            <a:r>
              <a:rPr lang="en-US" altLang="zh-CN" sz="2600" dirty="0">
                <a:ea typeface="楷体_GB2312" pitchFamily="49" charset="-122"/>
              </a:rPr>
              <a:t>and are collectively referred to as the fundamental components or the first harmonic components.</a:t>
            </a:r>
            <a:r>
              <a:rPr lang="en-US" altLang="zh-CN" sz="2600" dirty="0"/>
              <a:t> </a:t>
            </a:r>
          </a:p>
          <a:p>
            <a:pPr>
              <a:spcBef>
                <a:spcPct val="50000"/>
              </a:spcBef>
              <a:buFont typeface="Wingdings" pitchFamily="2" charset="2"/>
              <a:buNone/>
            </a:pPr>
            <a:r>
              <a:rPr lang="zh-CN" altLang="en-US" sz="2600" b="1" dirty="0">
                <a:solidFill>
                  <a:srgbClr val="0000CC"/>
                </a:solidFill>
                <a:latin typeface="楷体_GB2312" pitchFamily="49" charset="-122"/>
                <a:ea typeface="楷体_GB2312" pitchFamily="49" charset="-122"/>
              </a:rPr>
              <a:t>    句中</a:t>
            </a:r>
            <a:r>
              <a:rPr lang="en-US" altLang="zh-CN" sz="2600" i="1" dirty="0">
                <a:ea typeface="楷体_GB2312" pitchFamily="49" charset="-122"/>
              </a:rPr>
              <a:t>fundamental components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基波</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i="1" dirty="0">
                <a:ea typeface="楷体_GB2312" pitchFamily="49" charset="-122"/>
              </a:rPr>
              <a:t>first harmonic components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一次谐波分量</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buFont typeface="Wingdings" pitchFamily="2" charset="2"/>
              <a:buNone/>
            </a:pPr>
            <a:r>
              <a:rPr lang="zh-CN" altLang="en-US" sz="2600" b="1" dirty="0">
                <a:latin typeface="楷体_GB2312" pitchFamily="49" charset="-122"/>
                <a:ea typeface="楷体_GB2312" pitchFamily="49" charset="-122"/>
              </a:rPr>
              <a:t>全句译为：</a:t>
            </a:r>
            <a:r>
              <a:rPr lang="zh-CN" altLang="en-US" sz="2600" b="1" dirty="0">
                <a:solidFill>
                  <a:srgbClr val="0000CC"/>
                </a:solidFill>
                <a:latin typeface="楷体_GB2312" pitchFamily="49" charset="-122"/>
                <a:ea typeface="楷体_GB2312" pitchFamily="49" charset="-122"/>
              </a:rPr>
              <a:t>在式</a:t>
            </a:r>
            <a:r>
              <a:rPr lang="en-US" altLang="zh-CN" sz="2600" b="1" dirty="0">
                <a:solidFill>
                  <a:srgbClr val="0000CC"/>
                </a:solidFill>
                <a:latin typeface="楷体_GB2312" pitchFamily="49" charset="-122"/>
                <a:ea typeface="楷体_GB2312" pitchFamily="49" charset="-122"/>
              </a:rPr>
              <a:t>(5.2)</a:t>
            </a:r>
            <a:r>
              <a:rPr lang="zh-CN" altLang="en-US" sz="2600" b="1" dirty="0">
                <a:solidFill>
                  <a:srgbClr val="0000CC"/>
                </a:solidFill>
                <a:latin typeface="楷体_GB2312" pitchFamily="49" charset="-122"/>
                <a:ea typeface="楷体_GB2312" pitchFamily="49" charset="-122"/>
              </a:rPr>
              <a:t>中，</a:t>
            </a:r>
            <a:r>
              <a:rPr lang="en-US" altLang="zh-CN" sz="2600" i="1" dirty="0">
                <a:ea typeface="楷体_GB2312" pitchFamily="49" charset="-122"/>
              </a:rPr>
              <a:t>k </a:t>
            </a:r>
            <a:r>
              <a:rPr lang="en-US" altLang="zh-CN" sz="2600" dirty="0">
                <a:ea typeface="楷体_GB2312" pitchFamily="49" charset="-122"/>
              </a:rPr>
              <a:t>= 0</a:t>
            </a:r>
            <a:r>
              <a:rPr lang="zh-CN" altLang="en-US" sz="2600" b="1" dirty="0">
                <a:solidFill>
                  <a:srgbClr val="0000CC"/>
                </a:solidFill>
                <a:latin typeface="楷体_GB2312" pitchFamily="49" charset="-122"/>
                <a:ea typeface="楷体_GB2312" pitchFamily="49" charset="-122"/>
              </a:rPr>
              <a:t>项为常数，</a:t>
            </a:r>
            <a:r>
              <a:rPr lang="en-US" altLang="zh-CN" sz="2600" i="1" dirty="0">
                <a:ea typeface="楷体_GB2312" pitchFamily="49" charset="-122"/>
              </a:rPr>
              <a:t>k </a:t>
            </a:r>
            <a:r>
              <a:rPr lang="en-US" altLang="zh-CN" sz="2600" dirty="0">
                <a:ea typeface="楷体_GB2312" pitchFamily="49" charset="-122"/>
              </a:rPr>
              <a:t>= +1</a:t>
            </a:r>
            <a:r>
              <a:rPr lang="zh-CN" altLang="en-US" sz="2600" b="1" dirty="0">
                <a:solidFill>
                  <a:srgbClr val="0000CC"/>
                </a:solidFill>
                <a:latin typeface="楷体_GB2312" pitchFamily="49" charset="-122"/>
                <a:ea typeface="楷体_GB2312" pitchFamily="49" charset="-122"/>
              </a:rPr>
              <a:t>和</a:t>
            </a:r>
            <a:r>
              <a:rPr lang="en-US" altLang="zh-CN" sz="2600" i="1" dirty="0">
                <a:ea typeface="楷体_GB2312" pitchFamily="49" charset="-122"/>
              </a:rPr>
              <a:t>k </a:t>
            </a:r>
            <a:r>
              <a:rPr lang="en-US" altLang="zh-CN" sz="2600" dirty="0">
                <a:ea typeface="楷体_GB2312" pitchFamily="49" charset="-122"/>
              </a:rPr>
              <a:t>= -1</a:t>
            </a:r>
            <a:r>
              <a:rPr lang="zh-CN" altLang="en-US" sz="2600" b="1" dirty="0">
                <a:solidFill>
                  <a:srgbClr val="0000CC"/>
                </a:solidFill>
                <a:latin typeface="楷体_GB2312" pitchFamily="49" charset="-122"/>
                <a:ea typeface="楷体_GB2312" pitchFamily="49" charset="-122"/>
              </a:rPr>
              <a:t>两项都具有基频</a:t>
            </a:r>
            <a:r>
              <a:rPr lang="en-US" altLang="zh-CN" sz="2600" b="1" i="1" dirty="0">
                <a:solidFill>
                  <a:srgbClr val="0000CC"/>
                </a:solidFill>
                <a:latin typeface="楷体_GB2312" pitchFamily="49" charset="-122"/>
                <a:ea typeface="楷体_GB2312" pitchFamily="49" charset="-122"/>
              </a:rPr>
              <a:t>w</a:t>
            </a:r>
            <a:r>
              <a:rPr lang="en-US" altLang="zh-CN" sz="1100" b="1" dirty="0">
                <a:solidFill>
                  <a:srgbClr val="0000CC"/>
                </a:solidFill>
                <a:latin typeface="楷体_GB2312" pitchFamily="49" charset="-122"/>
                <a:ea typeface="楷体_GB2312" pitchFamily="49" charset="-122"/>
              </a:rPr>
              <a:t>0</a:t>
            </a:r>
            <a:r>
              <a:rPr lang="zh-CN" altLang="en-US" sz="2600" b="1" dirty="0">
                <a:solidFill>
                  <a:srgbClr val="0000CC"/>
                </a:solidFill>
                <a:latin typeface="楷体_GB2312" pitchFamily="49" charset="-122"/>
                <a:ea typeface="楷体_GB2312" pitchFamily="49" charset="-122"/>
              </a:rPr>
              <a:t>，称为基波或一次谐波分量。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1110" y="990663"/>
            <a:ext cx="8534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dirty="0"/>
              <a:t>    The two terms for k = +2 and k = -2 are periodic with half the period (or, equivalently, twice the frequency) of the fundamental components and are referred to as the </a:t>
            </a:r>
            <a:r>
              <a:rPr lang="zh-CN" altLang="en-US" sz="2600" i="1" u="sng" dirty="0">
                <a:solidFill>
                  <a:srgbClr val="FF0000"/>
                </a:solidFill>
              </a:rPr>
              <a:t>second harmonic</a:t>
            </a:r>
            <a:r>
              <a:rPr lang="zh-CN" altLang="en-US" sz="2600" u="sng" dirty="0">
                <a:solidFill>
                  <a:srgbClr val="FF0000"/>
                </a:solidFill>
              </a:rPr>
              <a:t> components</a:t>
            </a:r>
            <a:r>
              <a:rPr lang="zh-CN" altLang="en-US" sz="2600" b="1" dirty="0">
                <a:solidFill>
                  <a:srgbClr val="0000CC"/>
                </a:solidFill>
                <a:latin typeface="楷体_GB2312" pitchFamily="49" charset="-122"/>
                <a:ea typeface="楷体_GB2312" pitchFamily="49" charset="-122"/>
              </a:rPr>
              <a:t>（二次谐波分量）.</a:t>
            </a:r>
            <a:r>
              <a:rPr lang="zh-CN" altLang="en-US" sz="2600" dirty="0"/>
              <a:t> More generally, the components for k = +N and k = -N are referred to as the </a:t>
            </a:r>
            <a:r>
              <a:rPr lang="zh-CN" altLang="en-US" sz="2600" i="1" u="sng" dirty="0">
                <a:solidFill>
                  <a:srgbClr val="FF0000"/>
                </a:solidFill>
              </a:rPr>
              <a:t>N</a:t>
            </a:r>
            <a:r>
              <a:rPr lang="zh-CN" altLang="en-US" sz="2600" u="sng" dirty="0">
                <a:solidFill>
                  <a:srgbClr val="FF0000"/>
                </a:solidFill>
              </a:rPr>
              <a:t> th harmonic components </a:t>
            </a:r>
            <a:r>
              <a:rPr lang="zh-CN" altLang="en-US" sz="2600" b="1" dirty="0">
                <a:solidFill>
                  <a:srgbClr val="0000CC"/>
                </a:solidFill>
                <a:latin typeface="楷体_GB2312" pitchFamily="49" charset="-122"/>
                <a:ea typeface="楷体_GB2312" pitchFamily="49" charset="-122"/>
              </a:rPr>
              <a:t>（</a:t>
            </a:r>
            <a:r>
              <a:rPr lang="zh-CN" altLang="en-US" sz="2600" i="1" dirty="0">
                <a:solidFill>
                  <a:srgbClr val="0000CC"/>
                </a:solidFill>
                <a:ea typeface="楷体_GB2312" pitchFamily="49" charset="-122"/>
              </a:rPr>
              <a:t>N</a:t>
            </a:r>
            <a:r>
              <a:rPr lang="zh-CN" altLang="en-US" sz="2600" b="1" dirty="0">
                <a:solidFill>
                  <a:srgbClr val="0000CC"/>
                </a:solidFill>
                <a:latin typeface="楷体_GB2312" pitchFamily="49" charset="-122"/>
                <a:ea typeface="楷体_GB2312" pitchFamily="49" charset="-122"/>
              </a:rPr>
              <a:t>次谐波分量）</a:t>
            </a:r>
            <a:r>
              <a:rPr lang="zh-CN" altLang="en-US" sz="2600" dirty="0">
                <a:solidFill>
                  <a:srgbClr val="0000CC"/>
                </a:solidFill>
              </a:rPr>
              <a:t>.</a:t>
            </a:r>
            <a:endParaRPr lang="zh-CN" altLang="en-US" sz="2600" dirty="0"/>
          </a:p>
          <a:p>
            <a:pPr>
              <a:spcBef>
                <a:spcPct val="50000"/>
              </a:spcBef>
              <a:buFont typeface="Wingdings" pitchFamily="2" charset="2"/>
              <a:buNone/>
            </a:pPr>
            <a:r>
              <a:rPr lang="zh-CN" altLang="en-US" sz="2600" dirty="0">
                <a:solidFill>
                  <a:srgbClr val="0000CC"/>
                </a:solidFill>
                <a:latin typeface="Times New Roman" pitchFamily="18" charset="0"/>
                <a:cs typeface="Times New Roman" pitchFamily="18" charset="0"/>
              </a:rPr>
              <a:t>    </a:t>
            </a:r>
            <a:r>
              <a:rPr lang="en-US" altLang="zh-CN" sz="2800" i="1" dirty="0">
                <a:solidFill>
                  <a:srgbClr val="0000CC"/>
                </a:solidFill>
              </a:rPr>
              <a:t>k</a:t>
            </a:r>
            <a:r>
              <a:rPr lang="en-US" altLang="zh-CN" sz="2800" dirty="0">
                <a:solidFill>
                  <a:srgbClr val="0000CC"/>
                </a:solidFill>
              </a:rPr>
              <a:t> = +2 </a:t>
            </a:r>
            <a:r>
              <a:rPr lang="zh-CN" altLang="zh-CN" sz="2800" dirty="0">
                <a:solidFill>
                  <a:srgbClr val="0000CC"/>
                </a:solidFill>
              </a:rPr>
              <a:t>和 </a:t>
            </a:r>
            <a:r>
              <a:rPr lang="en-US" altLang="zh-CN" sz="2800" i="1" dirty="0">
                <a:solidFill>
                  <a:srgbClr val="0000CC"/>
                </a:solidFill>
              </a:rPr>
              <a:t>k</a:t>
            </a:r>
            <a:r>
              <a:rPr lang="en-US" altLang="zh-CN" sz="2800" dirty="0">
                <a:solidFill>
                  <a:srgbClr val="0000CC"/>
                </a:solidFill>
              </a:rPr>
              <a:t> = -2</a:t>
            </a:r>
            <a:r>
              <a:rPr lang="zh-CN" altLang="zh-CN" sz="2800" dirty="0">
                <a:solidFill>
                  <a:srgbClr val="0000CC"/>
                </a:solidFill>
              </a:rPr>
              <a:t>两项是具有基波一半的周期（或相当于，两倍频率）的周期信号，称为</a:t>
            </a:r>
            <a:r>
              <a:rPr lang="zh-CN" altLang="zh-CN" sz="2800" b="1" dirty="0">
                <a:solidFill>
                  <a:srgbClr val="0000CC"/>
                </a:solidFill>
              </a:rPr>
              <a:t>二次谐波分量</a:t>
            </a:r>
            <a:r>
              <a:rPr lang="zh-CN" altLang="zh-CN" sz="2800" dirty="0">
                <a:solidFill>
                  <a:srgbClr val="0000CC"/>
                </a:solidFill>
              </a:rPr>
              <a:t>。更一般地，</a:t>
            </a:r>
            <a:r>
              <a:rPr lang="en-US" altLang="zh-CN" sz="2800" i="1" dirty="0">
                <a:solidFill>
                  <a:srgbClr val="0000CC"/>
                </a:solidFill>
              </a:rPr>
              <a:t>k</a:t>
            </a:r>
            <a:r>
              <a:rPr lang="en-US" altLang="zh-CN" sz="2800" dirty="0">
                <a:solidFill>
                  <a:srgbClr val="0000CC"/>
                </a:solidFill>
              </a:rPr>
              <a:t> = +</a:t>
            </a:r>
            <a:r>
              <a:rPr lang="en-US" altLang="zh-CN" sz="2800" i="1" dirty="0">
                <a:solidFill>
                  <a:srgbClr val="0000CC"/>
                </a:solidFill>
              </a:rPr>
              <a:t>N</a:t>
            </a:r>
            <a:r>
              <a:rPr lang="en-US" altLang="zh-CN" sz="2800" dirty="0">
                <a:solidFill>
                  <a:srgbClr val="0000CC"/>
                </a:solidFill>
              </a:rPr>
              <a:t> </a:t>
            </a:r>
            <a:r>
              <a:rPr lang="zh-CN" altLang="zh-CN" sz="2800" dirty="0">
                <a:solidFill>
                  <a:srgbClr val="0000CC"/>
                </a:solidFill>
              </a:rPr>
              <a:t>和 </a:t>
            </a:r>
            <a:r>
              <a:rPr lang="en-US" altLang="zh-CN" sz="2800" i="1" dirty="0">
                <a:solidFill>
                  <a:srgbClr val="0000CC"/>
                </a:solidFill>
              </a:rPr>
              <a:t>k</a:t>
            </a:r>
            <a:r>
              <a:rPr lang="en-US" altLang="zh-CN" sz="2800" dirty="0">
                <a:solidFill>
                  <a:srgbClr val="0000CC"/>
                </a:solidFill>
              </a:rPr>
              <a:t> = -</a:t>
            </a:r>
            <a:r>
              <a:rPr lang="en-US" altLang="zh-CN" sz="2800" i="1" dirty="0">
                <a:solidFill>
                  <a:srgbClr val="0000CC"/>
                </a:solidFill>
              </a:rPr>
              <a:t>N</a:t>
            </a:r>
            <a:r>
              <a:rPr lang="zh-CN" altLang="zh-CN" sz="2800" dirty="0">
                <a:solidFill>
                  <a:srgbClr val="0000CC"/>
                </a:solidFill>
              </a:rPr>
              <a:t>两项指</a:t>
            </a:r>
            <a:r>
              <a:rPr lang="en-US" altLang="zh-CN" sz="2800" i="1" dirty="0">
                <a:solidFill>
                  <a:srgbClr val="0000CC"/>
                </a:solidFill>
              </a:rPr>
              <a:t>N</a:t>
            </a:r>
            <a:r>
              <a:rPr lang="zh-CN" altLang="zh-CN" sz="2800" dirty="0">
                <a:solidFill>
                  <a:srgbClr val="0000CC"/>
                </a:solidFill>
              </a:rPr>
              <a:t>次谐波分量</a:t>
            </a:r>
            <a:r>
              <a:rPr lang="zh-CN" altLang="zh-CN" sz="2800" dirty="0"/>
              <a:t>。</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2" name="Rectangle 12"/>
          <p:cNvSpPr>
            <a:spLocks noChangeArrowheads="1"/>
          </p:cNvSpPr>
          <p:nvPr/>
        </p:nvSpPr>
        <p:spPr bwMode="auto">
          <a:xfrm>
            <a:off x="0" y="37004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5844" name="Rectangle 4"/>
          <p:cNvSpPr>
            <a:spLocks noChangeArrowheads="1"/>
          </p:cNvSpPr>
          <p:nvPr/>
        </p:nvSpPr>
        <p:spPr bwMode="auto">
          <a:xfrm>
            <a:off x="304800" y="1300154"/>
            <a:ext cx="84582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smtClean="0"/>
              <a:t>    A </a:t>
            </a:r>
            <a:r>
              <a:rPr lang="zh-CN" altLang="en-US" sz="2600" dirty="0"/>
              <a:t>discrete-time signals </a:t>
            </a:r>
            <a:r>
              <a:rPr lang="zh-CN" altLang="en-US" sz="2600" i="1" dirty="0"/>
              <a:t>x</a:t>
            </a:r>
            <a:r>
              <a:rPr lang="zh-CN" altLang="en-US" sz="2600" dirty="0"/>
              <a:t>[</a:t>
            </a:r>
            <a:r>
              <a:rPr lang="zh-CN" altLang="en-US" sz="2600" i="1" dirty="0"/>
              <a:t>n</a:t>
            </a:r>
            <a:r>
              <a:rPr lang="zh-CN" altLang="en-US" sz="2600" dirty="0"/>
              <a:t>] is periodic with period </a:t>
            </a:r>
            <a:r>
              <a:rPr lang="zh-CN" altLang="en-US" sz="2600" i="1" dirty="0"/>
              <a:t>N</a:t>
            </a:r>
            <a:r>
              <a:rPr lang="zh-CN" altLang="en-US" sz="2600" dirty="0"/>
              <a:t> if</a:t>
            </a:r>
          </a:p>
          <a:p>
            <a:pPr>
              <a:buFont typeface="Wingdings" pitchFamily="2" charset="2"/>
              <a:buNone/>
            </a:pPr>
            <a:r>
              <a:rPr lang="zh-CN" altLang="en-US" sz="2600" dirty="0"/>
              <a:t>                                  </a:t>
            </a:r>
            <a:r>
              <a:rPr lang="zh-CN" altLang="en-US" sz="2600" i="1" dirty="0"/>
              <a:t>x</a:t>
            </a:r>
            <a:r>
              <a:rPr lang="zh-CN" altLang="en-US" sz="2600" dirty="0"/>
              <a:t>[</a:t>
            </a:r>
            <a:r>
              <a:rPr lang="zh-CN" altLang="en-US" sz="2600" i="1" dirty="0"/>
              <a:t>n</a:t>
            </a:r>
            <a:r>
              <a:rPr lang="zh-CN" altLang="en-US" sz="2600" dirty="0"/>
              <a:t>]=</a:t>
            </a:r>
            <a:r>
              <a:rPr lang="zh-CN" altLang="en-US" sz="2600" i="1" dirty="0"/>
              <a:t>x</a:t>
            </a:r>
            <a:r>
              <a:rPr lang="zh-CN" altLang="en-US" sz="2600" dirty="0"/>
              <a:t>[</a:t>
            </a:r>
            <a:r>
              <a:rPr lang="zh-CN" altLang="en-US" sz="2600" i="1" dirty="0"/>
              <a:t>n</a:t>
            </a:r>
            <a:r>
              <a:rPr lang="zh-CN" altLang="en-US" sz="2600" dirty="0"/>
              <a:t>+</a:t>
            </a:r>
            <a:r>
              <a:rPr lang="zh-CN" altLang="en-US" sz="2600" i="1" dirty="0"/>
              <a:t>N</a:t>
            </a:r>
            <a:r>
              <a:rPr lang="zh-CN" altLang="en-US" sz="2600" dirty="0" smtClean="0"/>
              <a:t>]                         (5.4) </a:t>
            </a:r>
            <a:endParaRPr lang="zh-CN" altLang="en-US" sz="2600" dirty="0">
              <a:solidFill>
                <a:srgbClr val="0000CC"/>
              </a:solidFill>
            </a:endParaRPr>
          </a:p>
          <a:p>
            <a:r>
              <a:rPr lang="zh-CN" altLang="en-US" sz="2600" dirty="0"/>
              <a:t>The fundamental period is the smallest positive integer N for which eq. (5.4) holds, and </a:t>
            </a:r>
            <a:r>
              <a:rPr lang="en-US" altLang="zh-CN" sz="2600" i="1" dirty="0">
                <a:solidFill>
                  <a:srgbClr val="000000"/>
                </a:solidFill>
                <a:latin typeface="Symbol" pitchFamily="18" charset="2"/>
                <a:cs typeface="Times New Roman" pitchFamily="18" charset="0"/>
              </a:rPr>
              <a:t>w</a:t>
            </a:r>
            <a:r>
              <a:rPr lang="en-US" altLang="zh-CN" sz="2600" baseline="-30000" dirty="0">
                <a:solidFill>
                  <a:srgbClr val="000000"/>
                </a:solidFill>
                <a:latin typeface="Times New Roman" pitchFamily="18" charset="0"/>
                <a:cs typeface="Times New Roman" pitchFamily="18" charset="0"/>
              </a:rPr>
              <a:t>0</a:t>
            </a:r>
            <a:r>
              <a:rPr lang="en-US" altLang="zh-CN" sz="2600" dirty="0">
                <a:solidFill>
                  <a:srgbClr val="000000"/>
                </a:solidFill>
                <a:latin typeface="Times New Roman" pitchFamily="18" charset="0"/>
                <a:cs typeface="Times New Roman" pitchFamily="18" charset="0"/>
              </a:rPr>
              <a:t>=2</a:t>
            </a:r>
            <a:r>
              <a:rPr lang="en-US" altLang="zh-CN" sz="2600" dirty="0">
                <a:solidFill>
                  <a:srgbClr val="000000"/>
                </a:solidFill>
                <a:latin typeface="Symbol" pitchFamily="18" charset="2"/>
                <a:cs typeface="Times New Roman" pitchFamily="18" charset="0"/>
              </a:rPr>
              <a:t>p</a:t>
            </a:r>
            <a:r>
              <a:rPr lang="en-US" altLang="zh-CN" sz="2600" dirty="0">
                <a:solidFill>
                  <a:srgbClr val="000000"/>
                </a:solidFill>
                <a:latin typeface="Times New Roman" pitchFamily="18" charset="0"/>
                <a:cs typeface="Times New Roman" pitchFamily="18" charset="0"/>
              </a:rPr>
              <a:t>/</a:t>
            </a:r>
            <a:r>
              <a:rPr lang="en-US" altLang="zh-CN" sz="2600" i="1" dirty="0">
                <a:solidFill>
                  <a:srgbClr val="000000"/>
                </a:solidFill>
                <a:latin typeface="Times New Roman" pitchFamily="18" charset="0"/>
                <a:cs typeface="Times New Roman" pitchFamily="18" charset="0"/>
              </a:rPr>
              <a:t>N</a:t>
            </a:r>
            <a:r>
              <a:rPr lang="en-US" altLang="zh-CN" sz="2600" i="1" dirty="0"/>
              <a:t> </a:t>
            </a:r>
            <a:r>
              <a:rPr lang="zh-CN" altLang="en-US" sz="2600" dirty="0"/>
              <a:t>is the fundamental frequency. We have the </a:t>
            </a:r>
            <a:r>
              <a:rPr lang="zh-CN" altLang="en-US" sz="2600" i="1" u="sng" dirty="0">
                <a:solidFill>
                  <a:srgbClr val="FF0000"/>
                </a:solidFill>
              </a:rPr>
              <a:t>discrete-time Fourier series pair</a:t>
            </a:r>
            <a:r>
              <a:rPr lang="zh-CN" altLang="en-US" sz="2600" b="1" dirty="0">
                <a:solidFill>
                  <a:srgbClr val="0000CC"/>
                </a:solidFill>
                <a:latin typeface="楷体_GB2312" pitchFamily="49" charset="-122"/>
                <a:ea typeface="楷体_GB2312" pitchFamily="49" charset="-122"/>
              </a:rPr>
              <a:t>(离散时间傅里叶级数对</a:t>
            </a:r>
            <a:r>
              <a:rPr lang="en-US" altLang="zh-CN" sz="2600" b="1" dirty="0" smtClean="0">
                <a:solidFill>
                  <a:srgbClr val="0000CC"/>
                </a:solidFill>
                <a:latin typeface="楷体_GB2312" pitchFamily="49" charset="-122"/>
                <a:ea typeface="楷体_GB2312" pitchFamily="49" charset="-122"/>
              </a:rPr>
              <a:t>):……</a:t>
            </a:r>
            <a:endParaRPr lang="zh-CN" altLang="en-US" sz="2600" b="1" dirty="0">
              <a:solidFill>
                <a:srgbClr val="0000CC"/>
              </a:solidFill>
              <a:latin typeface="楷体_GB2312" pitchFamily="49" charset="-122"/>
              <a:ea typeface="楷体_GB2312" pitchFamily="49" charset="-122"/>
            </a:endParaRPr>
          </a:p>
          <a:p>
            <a:pPr algn="ctr">
              <a:spcBef>
                <a:spcPct val="50000"/>
              </a:spcBef>
            </a:pPr>
            <a:r>
              <a:rPr lang="zh-CN" altLang="zh-CN" sz="2600" b="1" dirty="0" smtClean="0">
                <a:solidFill>
                  <a:srgbClr val="0000CC"/>
                </a:solidFill>
                <a:latin typeface="楷体_GB2312" pitchFamily="49" charset="-122"/>
                <a:ea typeface="楷体_GB2312" pitchFamily="49" charset="-122"/>
              </a:rPr>
              <a:t>离散</a:t>
            </a:r>
            <a:r>
              <a:rPr lang="zh-CN" altLang="zh-CN" sz="2600" b="1" dirty="0">
                <a:solidFill>
                  <a:srgbClr val="0000CC"/>
                </a:solidFill>
                <a:latin typeface="楷体_GB2312" pitchFamily="49" charset="-122"/>
                <a:ea typeface="楷体_GB2312" pitchFamily="49" charset="-122"/>
              </a:rPr>
              <a:t>时间</a:t>
            </a:r>
            <a:r>
              <a:rPr lang="zh-CN" altLang="zh-CN" sz="2600" b="1" dirty="0" smtClean="0">
                <a:solidFill>
                  <a:srgbClr val="0000CC"/>
                </a:solidFill>
                <a:latin typeface="楷体_GB2312" pitchFamily="49" charset="-122"/>
                <a:ea typeface="楷体_GB2312" pitchFamily="49" charset="-122"/>
              </a:rPr>
              <a:t>信号</a:t>
            </a:r>
            <a:r>
              <a:rPr lang="zh-CN" altLang="en-US" sz="2600" i="1" dirty="0" smtClean="0"/>
              <a:t>x</a:t>
            </a:r>
            <a:r>
              <a:rPr lang="zh-CN" altLang="en-US" sz="2600" dirty="0" smtClean="0"/>
              <a:t>[</a:t>
            </a:r>
            <a:r>
              <a:rPr lang="zh-CN" altLang="en-US" sz="2600" i="1" dirty="0" smtClean="0"/>
              <a:t>n</a:t>
            </a:r>
            <a:r>
              <a:rPr lang="zh-CN" altLang="en-US" sz="2600" dirty="0" smtClean="0"/>
              <a:t>]</a:t>
            </a:r>
            <a:r>
              <a:rPr lang="zh-CN" altLang="zh-CN" sz="2600" b="1" dirty="0" smtClean="0">
                <a:solidFill>
                  <a:srgbClr val="0000CC"/>
                </a:solidFill>
                <a:latin typeface="楷体_GB2312" pitchFamily="49" charset="-122"/>
                <a:ea typeface="楷体_GB2312" pitchFamily="49" charset="-122"/>
              </a:rPr>
              <a:t>为</a:t>
            </a:r>
            <a:r>
              <a:rPr lang="zh-CN" altLang="zh-CN" sz="2600" b="1" dirty="0">
                <a:solidFill>
                  <a:srgbClr val="0000CC"/>
                </a:solidFill>
                <a:latin typeface="楷体_GB2312" pitchFamily="49" charset="-122"/>
                <a:ea typeface="楷体_GB2312" pitchFamily="49" charset="-122"/>
              </a:rPr>
              <a:t>周期为</a:t>
            </a:r>
            <a:r>
              <a:rPr lang="en-US" altLang="zh-CN" sz="2600" b="1" dirty="0">
                <a:solidFill>
                  <a:srgbClr val="0000CC"/>
                </a:solidFill>
                <a:latin typeface="楷体_GB2312" pitchFamily="49" charset="-122"/>
                <a:ea typeface="楷体_GB2312" pitchFamily="49" charset="-122"/>
              </a:rPr>
              <a:t>N</a:t>
            </a:r>
            <a:r>
              <a:rPr lang="zh-CN" altLang="zh-CN" sz="2600" b="1" dirty="0">
                <a:solidFill>
                  <a:srgbClr val="0000CC"/>
                </a:solidFill>
                <a:latin typeface="楷体_GB2312" pitchFamily="49" charset="-122"/>
                <a:ea typeface="楷体_GB2312" pitchFamily="49" charset="-122"/>
              </a:rPr>
              <a:t>的周期信号，若</a:t>
            </a:r>
            <a:r>
              <a:rPr lang="zh-CN" altLang="zh-CN" sz="2600" b="1" dirty="0" smtClean="0">
                <a:solidFill>
                  <a:srgbClr val="0000CC"/>
                </a:solidFill>
                <a:latin typeface="楷体_GB2312" pitchFamily="49" charset="-122"/>
                <a:ea typeface="楷体_GB2312" pitchFamily="49" charset="-122"/>
              </a:rPr>
              <a:t>满足</a:t>
            </a:r>
            <a:r>
              <a:rPr lang="zh-CN" altLang="en-US" sz="2600" i="1" dirty="0" smtClean="0">
                <a:solidFill>
                  <a:srgbClr val="0000CC"/>
                </a:solidFill>
              </a:rPr>
              <a:t>x</a:t>
            </a:r>
            <a:r>
              <a:rPr lang="zh-CN" altLang="en-US" sz="2600" dirty="0" smtClean="0">
                <a:solidFill>
                  <a:srgbClr val="0000CC"/>
                </a:solidFill>
              </a:rPr>
              <a:t>[</a:t>
            </a:r>
            <a:r>
              <a:rPr lang="zh-CN" altLang="en-US" sz="2600" i="1" dirty="0" smtClean="0">
                <a:solidFill>
                  <a:srgbClr val="0000CC"/>
                </a:solidFill>
              </a:rPr>
              <a:t>n</a:t>
            </a:r>
            <a:r>
              <a:rPr lang="zh-CN" altLang="en-US" sz="2600" dirty="0" smtClean="0">
                <a:solidFill>
                  <a:srgbClr val="0000CC"/>
                </a:solidFill>
              </a:rPr>
              <a:t>]=</a:t>
            </a:r>
            <a:r>
              <a:rPr lang="zh-CN" altLang="en-US" sz="2600" i="1" dirty="0" smtClean="0">
                <a:solidFill>
                  <a:srgbClr val="0000CC"/>
                </a:solidFill>
              </a:rPr>
              <a:t>x</a:t>
            </a:r>
            <a:r>
              <a:rPr lang="zh-CN" altLang="en-US" sz="2600" dirty="0" smtClean="0">
                <a:solidFill>
                  <a:srgbClr val="0000CC"/>
                </a:solidFill>
              </a:rPr>
              <a:t>[</a:t>
            </a:r>
            <a:r>
              <a:rPr lang="zh-CN" altLang="en-US" sz="2600" i="1" dirty="0" smtClean="0">
                <a:solidFill>
                  <a:srgbClr val="0000CC"/>
                </a:solidFill>
              </a:rPr>
              <a:t>n</a:t>
            </a:r>
            <a:r>
              <a:rPr lang="zh-CN" altLang="en-US" sz="2600" dirty="0" smtClean="0">
                <a:solidFill>
                  <a:srgbClr val="0000CC"/>
                </a:solidFill>
              </a:rPr>
              <a:t>+</a:t>
            </a:r>
            <a:r>
              <a:rPr lang="zh-CN" altLang="en-US" sz="2600" i="1" dirty="0" smtClean="0">
                <a:solidFill>
                  <a:srgbClr val="0000CC"/>
                </a:solidFill>
              </a:rPr>
              <a:t>N</a:t>
            </a:r>
            <a:r>
              <a:rPr lang="zh-CN" altLang="en-US" sz="2600" dirty="0" smtClean="0">
                <a:solidFill>
                  <a:srgbClr val="0000CC"/>
                </a:solidFill>
              </a:rPr>
              <a:t>]                              (5.4) </a:t>
            </a:r>
            <a:endParaRPr lang="zh-CN" altLang="zh-CN" sz="2600" b="1" dirty="0">
              <a:solidFill>
                <a:srgbClr val="0000CC"/>
              </a:solidFill>
              <a:latin typeface="楷体_GB2312" pitchFamily="49" charset="-122"/>
              <a:ea typeface="楷体_GB2312" pitchFamily="49" charset="-122"/>
            </a:endParaRPr>
          </a:p>
          <a:p>
            <a:pPr>
              <a:spcBef>
                <a:spcPct val="50000"/>
              </a:spcBef>
            </a:pPr>
            <a:r>
              <a:rPr lang="zh-CN" altLang="zh-CN" sz="2600" b="1" dirty="0">
                <a:solidFill>
                  <a:srgbClr val="0000CC"/>
                </a:solidFill>
                <a:latin typeface="楷体_GB2312" pitchFamily="49" charset="-122"/>
                <a:ea typeface="楷体_GB2312" pitchFamily="49" charset="-122"/>
              </a:rPr>
              <a:t>基波周期是满足式</a:t>
            </a:r>
            <a:r>
              <a:rPr lang="en-US" altLang="zh-CN" sz="2600" b="1" dirty="0">
                <a:solidFill>
                  <a:srgbClr val="0000CC"/>
                </a:solidFill>
                <a:latin typeface="楷体_GB2312" pitchFamily="49" charset="-122"/>
                <a:ea typeface="楷体_GB2312" pitchFamily="49" charset="-122"/>
              </a:rPr>
              <a:t>(5.4)</a:t>
            </a:r>
            <a:r>
              <a:rPr lang="zh-CN" altLang="zh-CN" sz="2600" b="1" dirty="0">
                <a:solidFill>
                  <a:srgbClr val="0000CC"/>
                </a:solidFill>
                <a:latin typeface="楷体_GB2312" pitchFamily="49" charset="-122"/>
                <a:ea typeface="楷体_GB2312" pitchFamily="49" charset="-122"/>
              </a:rPr>
              <a:t>的最小正整数</a:t>
            </a:r>
            <a:r>
              <a:rPr lang="en-US" altLang="zh-CN" sz="2600" b="1" dirty="0">
                <a:solidFill>
                  <a:srgbClr val="0000CC"/>
                </a:solidFill>
                <a:latin typeface="楷体_GB2312" pitchFamily="49" charset="-122"/>
                <a:ea typeface="楷体_GB2312" pitchFamily="49" charset="-122"/>
              </a:rPr>
              <a:t>N</a:t>
            </a:r>
            <a:r>
              <a:rPr lang="zh-CN" altLang="zh-CN" sz="2600" b="1" dirty="0" smtClean="0">
                <a:solidFill>
                  <a:srgbClr val="0000CC"/>
                </a:solidFill>
                <a:latin typeface="楷体_GB2312" pitchFamily="49" charset="-122"/>
                <a:ea typeface="楷体_GB2312" pitchFamily="49" charset="-122"/>
              </a:rPr>
              <a:t>，</a:t>
            </a:r>
            <a:r>
              <a:rPr lang="en-US" altLang="zh-CN" sz="2600" i="1" dirty="0">
                <a:solidFill>
                  <a:srgbClr val="000000"/>
                </a:solidFill>
                <a:latin typeface="Symbol" pitchFamily="18" charset="2"/>
                <a:cs typeface="Times New Roman" pitchFamily="18" charset="0"/>
              </a:rPr>
              <a:t> </a:t>
            </a:r>
            <a:r>
              <a:rPr lang="en-US" altLang="zh-CN" sz="2600" i="1" dirty="0" smtClean="0">
                <a:solidFill>
                  <a:srgbClr val="000000"/>
                </a:solidFill>
                <a:latin typeface="Symbol" pitchFamily="18" charset="2"/>
                <a:cs typeface="Times New Roman" pitchFamily="18" charset="0"/>
              </a:rPr>
              <a:t>w</a:t>
            </a:r>
            <a:r>
              <a:rPr lang="en-US" altLang="zh-CN" sz="2600" baseline="-30000" dirty="0" smtClean="0">
                <a:solidFill>
                  <a:srgbClr val="000000"/>
                </a:solidFill>
                <a:latin typeface="Times New Roman" pitchFamily="18" charset="0"/>
                <a:cs typeface="Times New Roman" pitchFamily="18" charset="0"/>
              </a:rPr>
              <a:t>0</a:t>
            </a:r>
            <a:r>
              <a:rPr lang="en-US" altLang="zh-CN" sz="2600" dirty="0" smtClean="0">
                <a:solidFill>
                  <a:srgbClr val="000000"/>
                </a:solidFill>
                <a:latin typeface="Times New Roman" pitchFamily="18" charset="0"/>
                <a:cs typeface="Times New Roman" pitchFamily="18" charset="0"/>
              </a:rPr>
              <a:t>=2</a:t>
            </a:r>
            <a:r>
              <a:rPr lang="en-US" altLang="zh-CN" sz="2600" dirty="0" smtClean="0">
                <a:solidFill>
                  <a:srgbClr val="000000"/>
                </a:solidFill>
                <a:latin typeface="Symbol" pitchFamily="18" charset="2"/>
                <a:cs typeface="Times New Roman" pitchFamily="18" charset="0"/>
              </a:rPr>
              <a:t>p</a:t>
            </a:r>
            <a:r>
              <a:rPr lang="en-US" altLang="zh-CN" sz="2600" dirty="0" smtClean="0">
                <a:solidFill>
                  <a:srgbClr val="000000"/>
                </a:solidFill>
                <a:latin typeface="Times New Roman" pitchFamily="18" charset="0"/>
                <a:cs typeface="Times New Roman" pitchFamily="18" charset="0"/>
              </a:rPr>
              <a:t>/</a:t>
            </a:r>
            <a:r>
              <a:rPr lang="en-US" altLang="zh-CN" sz="2600" i="1" dirty="0" smtClean="0">
                <a:solidFill>
                  <a:srgbClr val="000000"/>
                </a:solidFill>
                <a:latin typeface="Times New Roman" pitchFamily="18" charset="0"/>
                <a:cs typeface="Times New Roman" pitchFamily="18" charset="0"/>
              </a:rPr>
              <a:t>N</a:t>
            </a:r>
            <a:r>
              <a:rPr lang="zh-CN" altLang="zh-CN" sz="2600" b="1" dirty="0" smtClean="0">
                <a:solidFill>
                  <a:srgbClr val="0000CC"/>
                </a:solidFill>
                <a:latin typeface="楷体_GB2312" pitchFamily="49" charset="-122"/>
                <a:ea typeface="楷体_GB2312" pitchFamily="49" charset="-122"/>
              </a:rPr>
              <a:t>为</a:t>
            </a:r>
            <a:r>
              <a:rPr lang="zh-CN" altLang="zh-CN" sz="2600" b="1" dirty="0">
                <a:solidFill>
                  <a:srgbClr val="0000CC"/>
                </a:solidFill>
                <a:latin typeface="楷体_GB2312" pitchFamily="49" charset="-122"/>
                <a:ea typeface="楷体_GB2312" pitchFamily="49" charset="-122"/>
              </a:rPr>
              <a:t>基频。有离散时间傅里叶级数对</a:t>
            </a:r>
            <a:r>
              <a:rPr lang="zh-CN" altLang="zh-CN" sz="2600" b="1" dirty="0" smtClean="0">
                <a:solidFill>
                  <a:srgbClr val="0000CC"/>
                </a:solidFill>
                <a:latin typeface="楷体_GB2312" pitchFamily="49" charset="-122"/>
                <a:ea typeface="楷体_GB2312" pitchFamily="49" charset="-122"/>
              </a:rPr>
              <a:t>：</a:t>
            </a:r>
            <a:r>
              <a:rPr lang="en-US" altLang="zh-CN" sz="2600" b="1" dirty="0" smtClean="0">
                <a:solidFill>
                  <a:srgbClr val="0000CC"/>
                </a:solidFill>
                <a:latin typeface="楷体_GB2312" pitchFamily="49" charset="-122"/>
                <a:ea typeface="楷体_GB2312" pitchFamily="49" charset="-122"/>
              </a:rPr>
              <a:t>……</a:t>
            </a:r>
            <a:endParaRPr lang="zh-CN" altLang="en-US" sz="2600" b="1" dirty="0">
              <a:solidFill>
                <a:srgbClr val="0000CC"/>
              </a:solidFill>
              <a:latin typeface="楷体_GB2312" pitchFamily="49" charset="-122"/>
              <a:ea typeface="楷体_GB2312" pitchFamily="49" charset="-122"/>
            </a:endParaRPr>
          </a:p>
          <a:p>
            <a:pPr>
              <a:spcBef>
                <a:spcPct val="50000"/>
              </a:spcBef>
            </a:pPr>
            <a:endParaRPr lang="zh-CN" altLang="en-US" sz="2600" b="1" dirty="0">
              <a:solidFill>
                <a:srgbClr val="0000CC"/>
              </a:solidFill>
              <a:ea typeface="楷体_GB2312" pitchFamily="49" charset="-122"/>
            </a:endParaRPr>
          </a:p>
          <a:p>
            <a:pPr>
              <a:spcBef>
                <a:spcPct val="50000"/>
              </a:spcBef>
            </a:pPr>
            <a:endParaRPr lang="zh-CN" altLang="en-US" sz="2600" b="1" dirty="0">
              <a:solidFill>
                <a:srgbClr val="0000CC"/>
              </a:solidFill>
              <a:ea typeface="楷体_GB2312" pitchFamily="49" charset="-122"/>
            </a:endParaRPr>
          </a:p>
        </p:txBody>
      </p:sp>
      <p:sp>
        <p:nvSpPr>
          <p:cNvPr id="2" name="矩形 1"/>
          <p:cNvSpPr/>
          <p:nvPr/>
        </p:nvSpPr>
        <p:spPr>
          <a:xfrm>
            <a:off x="228714" y="354070"/>
            <a:ext cx="8762770" cy="954107"/>
          </a:xfrm>
          <a:prstGeom prst="rect">
            <a:avLst/>
          </a:prstGeom>
        </p:spPr>
        <p:txBody>
          <a:bodyPr wrap="square">
            <a:spAutoFit/>
          </a:bodyPr>
          <a:lstStyle/>
          <a:p>
            <a:r>
              <a:rPr lang="en-US" altLang="zh-CN" sz="2800" b="1" dirty="0"/>
              <a:t>Fourier series representation of discrete-time periodic signals</a:t>
            </a:r>
            <a:r>
              <a:rPr lang="zh-CN" altLang="zh-CN" sz="2800" b="1" dirty="0"/>
              <a:t>离散时间周期信号的傅里叶级数表达</a:t>
            </a:r>
            <a:endParaRPr lang="zh-CN" altLang="zh-CN"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8714" y="1447852"/>
            <a:ext cx="8458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dirty="0"/>
              <a:t>    </a:t>
            </a:r>
            <a:r>
              <a:rPr lang="en-US" sz="2600" dirty="0">
                <a:ea typeface="楷体_GB2312" pitchFamily="49" charset="-122"/>
              </a:rPr>
              <a:t>As in continuous time, the discrete-time Fourier series coefficients </a:t>
            </a:r>
            <a:r>
              <a:rPr lang="zh-CN" altLang="en-US" sz="2600" i="1" dirty="0">
                <a:latin typeface="Times New Roman" pitchFamily="18" charset="0"/>
                <a:cs typeface="Times New Roman" pitchFamily="18" charset="0"/>
              </a:rPr>
              <a:t>a</a:t>
            </a:r>
            <a:r>
              <a:rPr lang="zh-CN" altLang="en-US" sz="2600" i="1" baseline="-30000" dirty="0">
                <a:latin typeface="Times New Roman" pitchFamily="18" charset="0"/>
                <a:cs typeface="Times New Roman" pitchFamily="18" charset="0"/>
              </a:rPr>
              <a:t>k</a:t>
            </a:r>
            <a:r>
              <a:rPr lang="zh-CN" altLang="en-US" sz="2600" dirty="0">
                <a:ea typeface="楷体_GB2312" pitchFamily="49" charset="-122"/>
              </a:rPr>
              <a:t> </a:t>
            </a:r>
            <a:r>
              <a:rPr lang="en-US" sz="2600" dirty="0">
                <a:ea typeface="楷体_GB2312" pitchFamily="49" charset="-122"/>
              </a:rPr>
              <a:t>are often referred to as the spectral coefficients of </a:t>
            </a:r>
            <a:r>
              <a:rPr lang="en-US" sz="2600" i="1" dirty="0">
                <a:ea typeface="楷体_GB2312" pitchFamily="49" charset="-122"/>
              </a:rPr>
              <a:t>x</a:t>
            </a:r>
            <a:r>
              <a:rPr lang="en-US" sz="2600" dirty="0">
                <a:ea typeface="楷体_GB2312" pitchFamily="49" charset="-122"/>
              </a:rPr>
              <a:t>[</a:t>
            </a:r>
            <a:r>
              <a:rPr lang="en-US" sz="2600" i="1" dirty="0">
                <a:ea typeface="楷体_GB2312" pitchFamily="49" charset="-122"/>
              </a:rPr>
              <a:t>n</a:t>
            </a:r>
            <a:r>
              <a:rPr lang="en-US" sz="2600" dirty="0">
                <a:ea typeface="楷体_GB2312" pitchFamily="49" charset="-122"/>
              </a:rPr>
              <a:t>]. These coefficients specify a decomposition of </a:t>
            </a:r>
            <a:r>
              <a:rPr lang="en-US" sz="2600" i="1" dirty="0">
                <a:ea typeface="楷体_GB2312" pitchFamily="49" charset="-122"/>
              </a:rPr>
              <a:t>x</a:t>
            </a:r>
            <a:r>
              <a:rPr lang="en-US" sz="2600" dirty="0">
                <a:ea typeface="楷体_GB2312" pitchFamily="49" charset="-122"/>
              </a:rPr>
              <a:t>[</a:t>
            </a:r>
            <a:r>
              <a:rPr lang="en-US" sz="2600" i="1" dirty="0">
                <a:ea typeface="楷体_GB2312" pitchFamily="49" charset="-122"/>
              </a:rPr>
              <a:t>n</a:t>
            </a:r>
            <a:r>
              <a:rPr lang="en-US" sz="2600" dirty="0">
                <a:ea typeface="楷体_GB2312" pitchFamily="49" charset="-122"/>
              </a:rPr>
              <a:t>] into a sum of </a:t>
            </a:r>
            <a:r>
              <a:rPr lang="en-US" sz="2600" i="1" dirty="0">
                <a:ea typeface="楷体_GB2312" pitchFamily="49" charset="-122"/>
              </a:rPr>
              <a:t>N</a:t>
            </a:r>
            <a:r>
              <a:rPr lang="en-US" sz="2600" dirty="0">
                <a:ea typeface="楷体_GB2312" pitchFamily="49" charset="-122"/>
              </a:rPr>
              <a:t> harmonically related complex exponentials. </a:t>
            </a:r>
            <a:endParaRPr lang="zh-CN" altLang="en-US" sz="2600" dirty="0">
              <a:ea typeface="楷体_GB2312" pitchFamily="49" charset="-122"/>
            </a:endParaRPr>
          </a:p>
          <a:p>
            <a:pPr>
              <a:spcBef>
                <a:spcPct val="50000"/>
              </a:spcBef>
            </a:pPr>
            <a:r>
              <a:rPr lang="zh-CN" altLang="en-US" sz="2600" b="1" dirty="0">
                <a:solidFill>
                  <a:srgbClr val="0000CC"/>
                </a:solidFill>
                <a:latin typeface="楷体_GB2312" pitchFamily="49" charset="-122"/>
                <a:ea typeface="楷体_GB2312" pitchFamily="49" charset="-122"/>
              </a:rPr>
              <a:t>    句中</a:t>
            </a:r>
            <a:r>
              <a:rPr lang="zh-CN" altLang="en-US" sz="2600" i="1" dirty="0">
                <a:ea typeface="楷体_GB2312" pitchFamily="49" charset="-122"/>
              </a:rPr>
              <a:t>spectral coefficients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频谱系数</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endParaRPr lang="en-US" altLang="zh-CN" sz="2600" b="1" dirty="0">
              <a:solidFill>
                <a:srgbClr val="0000CC"/>
              </a:solidFill>
              <a:latin typeface="楷体_GB2312" pitchFamily="49" charset="-122"/>
              <a:ea typeface="楷体_GB2312" pitchFamily="49" charset="-122"/>
            </a:endParaRPr>
          </a:p>
          <a:p>
            <a:pPr>
              <a:spcBef>
                <a:spcPct val="50000"/>
              </a:spcBef>
            </a:pPr>
            <a:r>
              <a:rPr lang="zh-CN" altLang="en-US" sz="2600" b="1" dirty="0">
                <a:latin typeface="楷体_GB2312" pitchFamily="49" charset="-122"/>
                <a:ea typeface="楷体_GB2312" pitchFamily="49" charset="-122"/>
              </a:rPr>
              <a:t>全句译为：</a:t>
            </a:r>
            <a:r>
              <a:rPr lang="zh-CN" altLang="en-US" sz="2600" b="1" dirty="0">
                <a:solidFill>
                  <a:srgbClr val="0000CC"/>
                </a:solidFill>
                <a:latin typeface="楷体_GB2312" pitchFamily="49" charset="-122"/>
                <a:ea typeface="楷体_GB2312" pitchFamily="49" charset="-122"/>
              </a:rPr>
              <a:t>在连续时间中，离散时间傅里叶级数</a:t>
            </a:r>
            <a:r>
              <a:rPr lang="zh-CN" altLang="en-US" sz="2600" b="1" dirty="0" smtClean="0">
                <a:solidFill>
                  <a:srgbClr val="0000CC"/>
                </a:solidFill>
                <a:latin typeface="楷体_GB2312" pitchFamily="49" charset="-122"/>
                <a:ea typeface="楷体_GB2312" pitchFamily="49" charset="-122"/>
              </a:rPr>
              <a:t>系数</a:t>
            </a:r>
            <a:r>
              <a:rPr lang="zh-CN" altLang="en-US" sz="2600" i="1" dirty="0" smtClean="0">
                <a:latin typeface="Times New Roman" pitchFamily="18" charset="0"/>
                <a:cs typeface="Times New Roman" pitchFamily="18" charset="0"/>
              </a:rPr>
              <a:t>a</a:t>
            </a:r>
            <a:r>
              <a:rPr lang="zh-CN" altLang="en-US" sz="2600" i="1" baseline="-30000" dirty="0" smtClean="0">
                <a:latin typeface="Times New Roman" pitchFamily="18" charset="0"/>
                <a:cs typeface="Times New Roman" pitchFamily="18" charset="0"/>
              </a:rPr>
              <a:t>k</a:t>
            </a:r>
            <a:r>
              <a:rPr lang="zh-CN" altLang="en-US" sz="2600" dirty="0" smtClean="0">
                <a:ea typeface="楷体_GB2312" pitchFamily="49" charset="-122"/>
              </a:rPr>
              <a:t> </a:t>
            </a:r>
            <a:r>
              <a:rPr lang="zh-CN" altLang="en-US" sz="2600" b="1" dirty="0" smtClean="0">
                <a:solidFill>
                  <a:srgbClr val="0000CC"/>
                </a:solidFill>
                <a:latin typeface="楷体_GB2312" pitchFamily="49" charset="-122"/>
                <a:ea typeface="楷体_GB2312" pitchFamily="49" charset="-122"/>
              </a:rPr>
              <a:t> 通常</a:t>
            </a:r>
            <a:r>
              <a:rPr lang="zh-CN" altLang="en-US" sz="2600" b="1" dirty="0">
                <a:solidFill>
                  <a:srgbClr val="0000CC"/>
                </a:solidFill>
                <a:latin typeface="楷体_GB2312" pitchFamily="49" charset="-122"/>
                <a:ea typeface="楷体_GB2312" pitchFamily="49" charset="-122"/>
              </a:rPr>
              <a:t>指</a:t>
            </a:r>
            <a:r>
              <a:rPr lang="zh-CN" altLang="en-US" sz="2600" i="1" dirty="0">
                <a:ea typeface="楷体_GB2312" pitchFamily="49" charset="-122"/>
              </a:rPr>
              <a:t>x</a:t>
            </a:r>
            <a:r>
              <a:rPr lang="zh-CN" altLang="en-US" sz="2600" dirty="0">
                <a:ea typeface="楷体_GB2312" pitchFamily="49" charset="-122"/>
              </a:rPr>
              <a:t>[</a:t>
            </a:r>
            <a:r>
              <a:rPr lang="zh-CN" altLang="en-US" sz="2600" i="1" dirty="0">
                <a:ea typeface="楷体_GB2312" pitchFamily="49" charset="-122"/>
              </a:rPr>
              <a:t>n</a:t>
            </a:r>
            <a:r>
              <a:rPr lang="zh-CN" altLang="en-US" sz="2600" dirty="0">
                <a:ea typeface="楷体_GB2312" pitchFamily="49" charset="-122"/>
              </a:rPr>
              <a:t>]</a:t>
            </a:r>
            <a:r>
              <a:rPr lang="zh-CN" altLang="en-US" sz="2600" b="1" dirty="0">
                <a:solidFill>
                  <a:srgbClr val="0000CC"/>
                </a:solidFill>
                <a:latin typeface="楷体_GB2312" pitchFamily="49" charset="-122"/>
                <a:ea typeface="楷体_GB2312" pitchFamily="49" charset="-122"/>
              </a:rPr>
              <a:t>的频谱系数。这些系数表示将</a:t>
            </a:r>
            <a:r>
              <a:rPr lang="zh-CN" altLang="en-US" sz="2600" i="1" dirty="0">
                <a:ea typeface="楷体_GB2312" pitchFamily="49" charset="-122"/>
              </a:rPr>
              <a:t>x</a:t>
            </a:r>
            <a:r>
              <a:rPr lang="zh-CN" altLang="en-US" sz="2600" dirty="0">
                <a:ea typeface="楷体_GB2312" pitchFamily="49" charset="-122"/>
              </a:rPr>
              <a:t>[</a:t>
            </a:r>
            <a:r>
              <a:rPr lang="zh-CN" altLang="en-US" sz="2600" i="1" dirty="0">
                <a:ea typeface="楷体_GB2312" pitchFamily="49" charset="-122"/>
              </a:rPr>
              <a:t>t</a:t>
            </a:r>
            <a:r>
              <a:rPr lang="zh-CN" altLang="en-US" sz="2600" dirty="0">
                <a:ea typeface="楷体_GB2312" pitchFamily="49" charset="-122"/>
              </a:rPr>
              <a:t>]</a:t>
            </a:r>
            <a:r>
              <a:rPr lang="zh-CN" altLang="en-US" sz="2600" b="1" dirty="0">
                <a:solidFill>
                  <a:srgbClr val="0000CC"/>
                </a:solidFill>
                <a:latin typeface="楷体_GB2312" pitchFamily="49" charset="-122"/>
                <a:ea typeface="楷体_GB2312" pitchFamily="49" charset="-122"/>
              </a:rPr>
              <a:t>分解成</a:t>
            </a:r>
            <a:r>
              <a:rPr lang="zh-CN" altLang="en-US" sz="2600" b="1" i="1" dirty="0">
                <a:solidFill>
                  <a:srgbClr val="0000CC"/>
                </a:solidFill>
                <a:latin typeface="楷体_GB2312" pitchFamily="49" charset="-122"/>
                <a:ea typeface="楷体_GB2312" pitchFamily="49" charset="-122"/>
              </a:rPr>
              <a:t>N</a:t>
            </a:r>
            <a:r>
              <a:rPr lang="zh-CN" altLang="en-US" sz="2600" b="1" dirty="0">
                <a:solidFill>
                  <a:srgbClr val="0000CC"/>
                </a:solidFill>
                <a:latin typeface="楷体_GB2312" pitchFamily="49" charset="-122"/>
                <a:ea typeface="楷体_GB2312" pitchFamily="49" charset="-122"/>
              </a:rPr>
              <a:t>个相关谐波复指数之和。</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1000" y="457200"/>
            <a:ext cx="8534400"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t>Fourier transform representation of continuous-time </a:t>
            </a:r>
            <a:r>
              <a:rPr lang="en-US" altLang="zh-CN" sz="2800" dirty="0">
                <a:solidFill>
                  <a:srgbClr val="FF0000"/>
                </a:solidFill>
              </a:rPr>
              <a:t>aperiodic</a:t>
            </a:r>
            <a:r>
              <a:rPr lang="zh-CN" altLang="en-US" sz="2800" b="1" dirty="0">
                <a:solidFill>
                  <a:srgbClr val="0000CC"/>
                </a:solidFill>
                <a:latin typeface="楷体_GB2312" pitchFamily="49" charset="-122"/>
                <a:ea typeface="楷体_GB2312" pitchFamily="49" charset="-122"/>
              </a:rPr>
              <a:t>（非周期性的）</a:t>
            </a:r>
            <a:r>
              <a:rPr lang="en-US" altLang="zh-CN" sz="2800" dirty="0" smtClean="0"/>
              <a:t>signals</a:t>
            </a:r>
          </a:p>
          <a:p>
            <a:pPr>
              <a:spcBef>
                <a:spcPct val="50000"/>
              </a:spcBef>
            </a:pPr>
            <a:r>
              <a:rPr lang="zh-CN" altLang="zh-CN" sz="2800" b="1" dirty="0" smtClean="0">
                <a:solidFill>
                  <a:srgbClr val="0000CC"/>
                </a:solidFill>
              </a:rPr>
              <a:t>连续</a:t>
            </a:r>
            <a:r>
              <a:rPr lang="zh-CN" altLang="zh-CN" sz="2800" b="1" dirty="0">
                <a:solidFill>
                  <a:srgbClr val="0000CC"/>
                </a:solidFill>
              </a:rPr>
              <a:t>时间非周期信号的傅里叶变换</a:t>
            </a:r>
            <a:endParaRPr lang="en-US" altLang="zh-CN" sz="2800" dirty="0">
              <a:solidFill>
                <a:srgbClr val="0000CC"/>
              </a:solidFill>
            </a:endParaRPr>
          </a:p>
          <a:p>
            <a:pPr>
              <a:spcBef>
                <a:spcPct val="50000"/>
              </a:spcBef>
            </a:pPr>
            <a:r>
              <a:rPr lang="en-US" altLang="zh-CN" sz="2600" dirty="0" smtClean="0"/>
              <a:t>More </a:t>
            </a:r>
            <a:r>
              <a:rPr lang="en-US" altLang="zh-CN" sz="2600" dirty="0"/>
              <a:t>precisely, in the Fourier series representation of a periodic signal, as the period increases the fundamental frequency decreases and the harmonically related components become closer in frequency. As the period becomes infinite, the frequency components form a continuum and the Fourier series sum becomes an integral.</a:t>
            </a:r>
          </a:p>
          <a:p>
            <a:pPr>
              <a:spcBef>
                <a:spcPct val="50000"/>
              </a:spcBef>
            </a:pPr>
            <a:r>
              <a:rPr lang="zh-CN" altLang="zh-CN" sz="2400" b="1" dirty="0">
                <a:solidFill>
                  <a:srgbClr val="0000CC"/>
                </a:solidFill>
              </a:rPr>
              <a:t>更精确地讲，在对周期信号的傅里叶级数表达中，随着周期的增加，基频减小，谐波分量在频率上更加靠近。当频率变成无穷大，频率分量形成一个连续体，傅里叶级数求和变成一个积分。</a:t>
            </a:r>
            <a:endParaRPr lang="zh-CN" altLang="en-US" sz="2400" b="1" dirty="0">
              <a:solidFill>
                <a:srgbClr val="0000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8714" y="1524050"/>
            <a:ext cx="8534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cs typeface="Times New Roman" pitchFamily="18" charset="0"/>
              </a:rPr>
              <a:t>    Equations (5.7) and (5.8) are referred to as the </a:t>
            </a:r>
            <a:r>
              <a:rPr lang="en-US" altLang="zh-CN" sz="2600" i="1" u="sng" dirty="0">
                <a:solidFill>
                  <a:srgbClr val="FF0000"/>
                </a:solidFill>
                <a:cs typeface="Times New Roman" pitchFamily="18" charset="0"/>
              </a:rPr>
              <a:t>Fourier transform pair</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傅里叶变换对</a:t>
            </a:r>
            <a:r>
              <a:rPr lang="en-US" altLang="zh-CN" sz="2600" b="1" dirty="0">
                <a:solidFill>
                  <a:srgbClr val="0000CC"/>
                </a:solidFill>
                <a:latin typeface="楷体_GB2312" pitchFamily="49" charset="-122"/>
                <a:ea typeface="楷体_GB2312" pitchFamily="49" charset="-122"/>
              </a:rPr>
              <a:t>)</a:t>
            </a:r>
            <a:r>
              <a:rPr lang="en-US" altLang="zh-CN" sz="2600" dirty="0">
                <a:ea typeface="楷体_GB2312" pitchFamily="49" charset="-122"/>
              </a:rPr>
              <a:t>,</a:t>
            </a:r>
            <a:r>
              <a:rPr lang="en-US" altLang="zh-CN" sz="2600" dirty="0">
                <a:cs typeface="Times New Roman" pitchFamily="18" charset="0"/>
              </a:rPr>
              <a:t> with the function </a:t>
            </a:r>
            <a:r>
              <a:rPr lang="en-US" altLang="zh-CN" sz="2600" i="1" dirty="0">
                <a:cs typeface="Times New Roman" pitchFamily="18" charset="0"/>
              </a:rPr>
              <a:t>X</a:t>
            </a:r>
            <a:r>
              <a:rPr lang="en-US" altLang="zh-CN" sz="2600" dirty="0">
                <a:cs typeface="Times New Roman" pitchFamily="18" charset="0"/>
              </a:rPr>
              <a:t>(</a:t>
            </a:r>
            <a:r>
              <a:rPr lang="en-US" altLang="zh-CN" sz="2600" dirty="0" err="1">
                <a:cs typeface="Times New Roman" pitchFamily="18" charset="0"/>
              </a:rPr>
              <a:t>j</a:t>
            </a:r>
            <a:r>
              <a:rPr lang="en-US" altLang="zh-CN" sz="2600" i="1" dirty="0" err="1">
                <a:cs typeface="Times New Roman" pitchFamily="18" charset="0"/>
              </a:rPr>
              <a:t>w</a:t>
            </a:r>
            <a:r>
              <a:rPr lang="en-US" altLang="zh-CN" sz="2600" dirty="0">
                <a:cs typeface="Times New Roman" pitchFamily="18" charset="0"/>
              </a:rPr>
              <a:t>) referred to as the </a:t>
            </a:r>
            <a:r>
              <a:rPr lang="en-US" altLang="zh-CN" sz="2600" i="1" dirty="0">
                <a:cs typeface="Times New Roman" pitchFamily="18" charset="0"/>
              </a:rPr>
              <a:t>Fourier Transform</a:t>
            </a:r>
            <a:r>
              <a:rPr lang="en-US" altLang="zh-CN" sz="2600" dirty="0">
                <a:cs typeface="Times New Roman" pitchFamily="18" charset="0"/>
              </a:rPr>
              <a:t> or </a:t>
            </a:r>
            <a:r>
              <a:rPr lang="en-US" altLang="zh-CN" sz="2600" i="1" dirty="0">
                <a:cs typeface="Times New Roman" pitchFamily="18" charset="0"/>
              </a:rPr>
              <a:t>Fourier integral</a:t>
            </a:r>
            <a:r>
              <a:rPr lang="en-US" altLang="zh-CN" sz="2600" dirty="0">
                <a:cs typeface="Times New Roman" pitchFamily="18" charset="0"/>
              </a:rPr>
              <a:t> of </a:t>
            </a:r>
            <a:r>
              <a:rPr lang="en-US" altLang="zh-CN" sz="2600" i="1" dirty="0">
                <a:cs typeface="Times New Roman" pitchFamily="18" charset="0"/>
              </a:rPr>
              <a:t>x</a:t>
            </a:r>
            <a:r>
              <a:rPr lang="en-US" altLang="zh-CN" sz="2600" dirty="0">
                <a:cs typeface="Times New Roman" pitchFamily="18" charset="0"/>
              </a:rPr>
              <a:t>(</a:t>
            </a:r>
            <a:r>
              <a:rPr lang="en-US" altLang="zh-CN" sz="2600" i="1" dirty="0">
                <a:cs typeface="Times New Roman" pitchFamily="18" charset="0"/>
              </a:rPr>
              <a:t>t</a:t>
            </a:r>
            <a:r>
              <a:rPr lang="en-US" altLang="zh-CN" sz="2600" dirty="0">
                <a:cs typeface="Times New Roman" pitchFamily="18" charset="0"/>
              </a:rPr>
              <a:t>) and eq. (5.7) as the </a:t>
            </a:r>
            <a:r>
              <a:rPr lang="en-US" altLang="zh-CN" sz="2600" i="1" u="sng" dirty="0">
                <a:solidFill>
                  <a:srgbClr val="FF0000"/>
                </a:solidFill>
                <a:cs typeface="Times New Roman" pitchFamily="18" charset="0"/>
              </a:rPr>
              <a:t>inverse Fourier transform</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傅里叶反变换</a:t>
            </a:r>
            <a:r>
              <a:rPr lang="en-US" altLang="zh-CN" sz="2600" b="1" dirty="0">
                <a:solidFill>
                  <a:srgbClr val="0000CC"/>
                </a:solidFill>
                <a:latin typeface="楷体_GB2312" pitchFamily="49" charset="-122"/>
                <a:ea typeface="楷体_GB2312" pitchFamily="49" charset="-122"/>
              </a:rPr>
              <a:t>)</a:t>
            </a:r>
            <a:r>
              <a:rPr lang="en-US" altLang="zh-CN" sz="2600" dirty="0">
                <a:cs typeface="Times New Roman" pitchFamily="18" charset="0"/>
              </a:rPr>
              <a:t> equation.</a:t>
            </a:r>
          </a:p>
          <a:p>
            <a:pPr>
              <a:spcBef>
                <a:spcPct val="50000"/>
              </a:spcBef>
            </a:pPr>
            <a:r>
              <a:rPr lang="zh-CN" altLang="zh-CN" sz="2800" dirty="0">
                <a:solidFill>
                  <a:srgbClr val="0000CC"/>
                </a:solidFill>
              </a:rPr>
              <a:t>式</a:t>
            </a:r>
            <a:r>
              <a:rPr lang="en-US" altLang="zh-CN" sz="2800" dirty="0">
                <a:solidFill>
                  <a:srgbClr val="0000CC"/>
                </a:solidFill>
              </a:rPr>
              <a:t>(5.7) </a:t>
            </a:r>
            <a:r>
              <a:rPr lang="zh-CN" altLang="zh-CN" sz="2800" dirty="0">
                <a:solidFill>
                  <a:srgbClr val="0000CC"/>
                </a:solidFill>
              </a:rPr>
              <a:t>和</a:t>
            </a:r>
            <a:r>
              <a:rPr lang="en-US" altLang="zh-CN" sz="2800" dirty="0">
                <a:solidFill>
                  <a:srgbClr val="0000CC"/>
                </a:solidFill>
              </a:rPr>
              <a:t>(5.8)</a:t>
            </a:r>
            <a:r>
              <a:rPr lang="zh-CN" altLang="zh-CN" sz="2800" dirty="0">
                <a:solidFill>
                  <a:srgbClr val="0000CC"/>
                </a:solidFill>
              </a:rPr>
              <a:t>是</a:t>
            </a:r>
            <a:r>
              <a:rPr lang="zh-CN" altLang="zh-CN" sz="2800" b="1" dirty="0">
                <a:solidFill>
                  <a:srgbClr val="0000CC"/>
                </a:solidFill>
              </a:rPr>
              <a:t>傅里叶变换对</a:t>
            </a:r>
            <a:r>
              <a:rPr lang="zh-CN" altLang="zh-CN" sz="2800" dirty="0">
                <a:solidFill>
                  <a:srgbClr val="0000CC"/>
                </a:solidFill>
              </a:rPr>
              <a:t>，其中函数</a:t>
            </a:r>
            <a:r>
              <a:rPr lang="en-US" altLang="zh-CN" sz="2800" i="1" dirty="0">
                <a:solidFill>
                  <a:srgbClr val="0000CC"/>
                </a:solidFill>
              </a:rPr>
              <a:t>X</a:t>
            </a:r>
            <a:r>
              <a:rPr lang="en-US" altLang="zh-CN" sz="2800" dirty="0">
                <a:solidFill>
                  <a:srgbClr val="0000CC"/>
                </a:solidFill>
              </a:rPr>
              <a:t>(</a:t>
            </a:r>
            <a:r>
              <a:rPr lang="en-US" altLang="zh-CN" sz="2800" dirty="0" err="1">
                <a:solidFill>
                  <a:srgbClr val="0000CC"/>
                </a:solidFill>
              </a:rPr>
              <a:t>j</a:t>
            </a:r>
            <a:r>
              <a:rPr lang="en-US" altLang="zh-CN" sz="2800" i="1" dirty="0" err="1">
                <a:solidFill>
                  <a:srgbClr val="0000CC"/>
                </a:solidFill>
              </a:rPr>
              <a:t>w</a:t>
            </a:r>
            <a:r>
              <a:rPr lang="en-US" altLang="zh-CN" sz="2800" dirty="0">
                <a:solidFill>
                  <a:srgbClr val="0000CC"/>
                </a:solidFill>
              </a:rPr>
              <a:t>)</a:t>
            </a:r>
            <a:r>
              <a:rPr lang="zh-CN" altLang="zh-CN" sz="2800" dirty="0">
                <a:solidFill>
                  <a:srgbClr val="0000CC"/>
                </a:solidFill>
              </a:rPr>
              <a:t>是</a:t>
            </a:r>
            <a:r>
              <a:rPr lang="en-US" altLang="zh-CN" sz="2800" i="1" dirty="0">
                <a:solidFill>
                  <a:srgbClr val="0000CC"/>
                </a:solidFill>
              </a:rPr>
              <a:t>x</a:t>
            </a:r>
            <a:r>
              <a:rPr lang="en-US" altLang="zh-CN" sz="2800" dirty="0">
                <a:solidFill>
                  <a:srgbClr val="0000CC"/>
                </a:solidFill>
              </a:rPr>
              <a:t>(</a:t>
            </a:r>
            <a:r>
              <a:rPr lang="en-US" altLang="zh-CN" sz="2800" i="1" dirty="0">
                <a:solidFill>
                  <a:srgbClr val="0000CC"/>
                </a:solidFill>
              </a:rPr>
              <a:t>t</a:t>
            </a:r>
            <a:r>
              <a:rPr lang="en-US" altLang="zh-CN" sz="2800" dirty="0">
                <a:solidFill>
                  <a:srgbClr val="0000CC"/>
                </a:solidFill>
              </a:rPr>
              <a:t>)</a:t>
            </a:r>
            <a:r>
              <a:rPr lang="zh-CN" altLang="zh-CN" sz="2800" dirty="0">
                <a:solidFill>
                  <a:srgbClr val="0000CC"/>
                </a:solidFill>
              </a:rPr>
              <a:t>的</a:t>
            </a:r>
            <a:r>
              <a:rPr lang="zh-CN" altLang="zh-CN" sz="2800" b="1" dirty="0">
                <a:solidFill>
                  <a:srgbClr val="0000CC"/>
                </a:solidFill>
              </a:rPr>
              <a:t>傅里叶变换</a:t>
            </a:r>
            <a:r>
              <a:rPr lang="zh-CN" altLang="zh-CN" sz="2800" dirty="0">
                <a:solidFill>
                  <a:srgbClr val="0000CC"/>
                </a:solidFill>
              </a:rPr>
              <a:t>或</a:t>
            </a:r>
            <a:r>
              <a:rPr lang="zh-CN" altLang="zh-CN" sz="2800" b="1" dirty="0">
                <a:solidFill>
                  <a:srgbClr val="0000CC"/>
                </a:solidFill>
              </a:rPr>
              <a:t>傅里叶积分</a:t>
            </a:r>
            <a:r>
              <a:rPr lang="zh-CN" altLang="zh-CN" sz="2800" dirty="0">
                <a:solidFill>
                  <a:srgbClr val="0000CC"/>
                </a:solidFill>
              </a:rPr>
              <a:t>，式</a:t>
            </a:r>
            <a:r>
              <a:rPr lang="en-US" altLang="zh-CN" sz="2800" dirty="0">
                <a:solidFill>
                  <a:srgbClr val="0000CC"/>
                </a:solidFill>
              </a:rPr>
              <a:t>(5.7)</a:t>
            </a:r>
            <a:r>
              <a:rPr lang="zh-CN" altLang="zh-CN" sz="2800" dirty="0">
                <a:solidFill>
                  <a:srgbClr val="0000CC"/>
                </a:solidFill>
              </a:rPr>
              <a:t>称</a:t>
            </a:r>
            <a:r>
              <a:rPr lang="zh-CN" altLang="zh-CN" sz="2800" b="1" dirty="0">
                <a:solidFill>
                  <a:srgbClr val="0000CC"/>
                </a:solidFill>
              </a:rPr>
              <a:t>傅里叶反变换</a:t>
            </a:r>
            <a:r>
              <a:rPr lang="zh-CN" altLang="zh-CN" sz="2800" dirty="0">
                <a:solidFill>
                  <a:srgbClr val="0000CC"/>
                </a:solidFill>
              </a:rPr>
              <a:t>。</a:t>
            </a:r>
            <a:endParaRPr lang="zh-CN" altLang="en-US" sz="2600" b="1" dirty="0">
              <a:solidFill>
                <a:srgbClr val="0000CC"/>
              </a:solidFill>
              <a:latin typeface="Arial" charset="0"/>
              <a:ea typeface="楷体_GB2312"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420659"/>
            <a:ext cx="82296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600" b="1" dirty="0"/>
              <a:t>Fourier transform representation of discrete-time aperiodic </a:t>
            </a:r>
            <a:r>
              <a:rPr lang="en-US" altLang="zh-CN" sz="2600" b="1" dirty="0" smtClean="0"/>
              <a:t>signals</a:t>
            </a:r>
          </a:p>
          <a:p>
            <a:r>
              <a:rPr lang="zh-CN" altLang="zh-CN" sz="2800" b="1" dirty="0">
                <a:solidFill>
                  <a:srgbClr val="0000CC"/>
                </a:solidFill>
              </a:rPr>
              <a:t>离散时间非周期信号的傅里叶变换</a:t>
            </a:r>
            <a:endParaRPr lang="en-US" altLang="zh-CN" sz="2600" dirty="0">
              <a:solidFill>
                <a:srgbClr val="0000CC"/>
              </a:solidFill>
            </a:endParaRPr>
          </a:p>
          <a:p>
            <a:pPr>
              <a:spcBef>
                <a:spcPct val="50000"/>
              </a:spcBef>
            </a:pPr>
            <a:r>
              <a:rPr lang="en-US" altLang="zh-CN" sz="2600" dirty="0"/>
              <a:t>    </a:t>
            </a:r>
            <a:r>
              <a:rPr lang="en-US" altLang="zh-CN" sz="2600" dirty="0" smtClean="0"/>
              <a:t>Where, since X(</a:t>
            </a:r>
            <a:r>
              <a:rPr lang="en-US" altLang="zh-CN" sz="2600" dirty="0" err="1" smtClean="0">
                <a:latin typeface="Times New Roman" pitchFamily="18" charset="0"/>
                <a:cs typeface="Times New Roman" pitchFamily="18" charset="0"/>
              </a:rPr>
              <a:t>e</a:t>
            </a:r>
            <a:r>
              <a:rPr lang="en-US" altLang="zh-CN" sz="2600" baseline="30000" dirty="0" err="1" smtClean="0">
                <a:latin typeface="Times New Roman" pitchFamily="18" charset="0"/>
                <a:cs typeface="Times New Roman" pitchFamily="18" charset="0"/>
              </a:rPr>
              <a:t>j</a:t>
            </a:r>
            <a:r>
              <a:rPr lang="en-US" altLang="zh-CN" sz="2600" i="1" baseline="30000" dirty="0" err="1" smtClean="0">
                <a:latin typeface="Symbol" pitchFamily="18" charset="2"/>
                <a:cs typeface="Times New Roman" pitchFamily="18" charset="0"/>
              </a:rPr>
              <a:t>w</a:t>
            </a:r>
            <a:r>
              <a:rPr lang="en-US" altLang="zh-CN" sz="2600" dirty="0" smtClean="0"/>
              <a:t>) </a:t>
            </a:r>
            <a:r>
              <a:rPr lang="en-US" altLang="zh-CN" sz="2600" dirty="0" err="1" smtClean="0">
                <a:latin typeface="Times New Roman" pitchFamily="18" charset="0"/>
                <a:cs typeface="Times New Roman" pitchFamily="18" charset="0"/>
              </a:rPr>
              <a:t>e</a:t>
            </a:r>
            <a:r>
              <a:rPr lang="en-US" altLang="zh-CN" sz="2600" baseline="30000" dirty="0" err="1" smtClean="0">
                <a:latin typeface="Times New Roman" pitchFamily="18" charset="0"/>
                <a:cs typeface="Times New Roman" pitchFamily="18" charset="0"/>
              </a:rPr>
              <a:t>j</a:t>
            </a:r>
            <a:r>
              <a:rPr lang="en-US" altLang="zh-CN" sz="2600" i="1" baseline="30000" dirty="0" err="1" smtClean="0">
                <a:latin typeface="Symbol" pitchFamily="18" charset="2"/>
                <a:cs typeface="Times New Roman" pitchFamily="18" charset="0"/>
              </a:rPr>
              <a:t>w</a:t>
            </a:r>
            <a:r>
              <a:rPr lang="en-US" altLang="zh-CN" sz="2600" i="1" baseline="30000" dirty="0" err="1" smtClean="0">
                <a:latin typeface="Times New Roman" pitchFamily="18" charset="0"/>
                <a:cs typeface="Times New Roman" pitchFamily="18" charset="0"/>
              </a:rPr>
              <a:t>n</a:t>
            </a:r>
            <a:r>
              <a:rPr lang="en-US" altLang="zh-CN" sz="2600" dirty="0" err="1" smtClean="0"/>
              <a:t>n</a:t>
            </a:r>
            <a:r>
              <a:rPr lang="en-US" altLang="zh-CN" sz="2600" dirty="0" smtClean="0"/>
              <a:t> is periodic with period     , the internal of integration can be taken as any interval of length     .</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en-US" sz="2600" b="1" dirty="0" smtClean="0">
                <a:solidFill>
                  <a:srgbClr val="0000CC"/>
                </a:solidFill>
                <a:latin typeface="楷体_GB2312" pitchFamily="49" charset="-122"/>
                <a:ea typeface="楷体_GB2312" pitchFamily="49" charset="-122"/>
              </a:rPr>
              <a:t>句中</a:t>
            </a:r>
            <a:r>
              <a:rPr lang="en-US" altLang="zh-CN" sz="2600" dirty="0" smtClean="0">
                <a:ea typeface="楷体_GB2312" pitchFamily="49" charset="-122"/>
              </a:rPr>
              <a:t>internal of integration</a:t>
            </a:r>
            <a:r>
              <a:rPr lang="zh-CN" altLang="en-US" sz="2600" b="1" dirty="0" smtClean="0">
                <a:solidFill>
                  <a:srgbClr val="0000CC"/>
                </a:solidFill>
                <a:latin typeface="楷体_GB2312" pitchFamily="49" charset="-122"/>
                <a:ea typeface="楷体_GB2312" pitchFamily="49" charset="-122"/>
              </a:rPr>
              <a:t>意为</a:t>
            </a:r>
            <a:r>
              <a:rPr lang="zh-CN" altLang="en-US" sz="2600" b="1" dirty="0" smtClean="0">
                <a:solidFill>
                  <a:srgbClr val="0000CC"/>
                </a:solidFill>
                <a:latin typeface="Book Antiqua"/>
                <a:ea typeface="楷体_GB2312" pitchFamily="49" charset="-122"/>
              </a:rPr>
              <a:t>“</a:t>
            </a:r>
            <a:r>
              <a:rPr lang="zh-CN" altLang="en-US" sz="2600" b="1" dirty="0" smtClean="0">
                <a:solidFill>
                  <a:srgbClr val="0000CC"/>
                </a:solidFill>
                <a:latin typeface="楷体_GB2312" pitchFamily="49" charset="-122"/>
                <a:ea typeface="楷体_GB2312" pitchFamily="49" charset="-122"/>
              </a:rPr>
              <a:t>积分区间</a:t>
            </a:r>
            <a:r>
              <a:rPr lang="zh-CN" altLang="en-US" sz="2600" b="1" dirty="0" smtClean="0">
                <a:solidFill>
                  <a:srgbClr val="0000CC"/>
                </a:solidFill>
                <a:latin typeface="Book Antiqua"/>
                <a:ea typeface="楷体_GB2312" pitchFamily="49" charset="-122"/>
              </a:rPr>
              <a:t>”</a:t>
            </a:r>
            <a:r>
              <a:rPr lang="zh-CN" altLang="en-US" sz="2600" b="1" dirty="0" smtClean="0">
                <a:solidFill>
                  <a:srgbClr val="0000CC"/>
                </a:solidFill>
                <a:latin typeface="楷体_GB2312" pitchFamily="49" charset="-122"/>
                <a:ea typeface="楷体_GB2312" pitchFamily="49" charset="-122"/>
              </a:rPr>
              <a:t>，</a:t>
            </a:r>
            <a:r>
              <a:rPr lang="en-US" altLang="zh-CN" sz="2600" dirty="0" smtClean="0">
                <a:ea typeface="楷体_GB2312" pitchFamily="49" charset="-122"/>
              </a:rPr>
              <a:t>interval of length</a:t>
            </a:r>
            <a:r>
              <a:rPr lang="zh-CN" altLang="en-US" sz="2600" b="1" dirty="0" smtClean="0">
                <a:solidFill>
                  <a:srgbClr val="0000CC"/>
                </a:solidFill>
                <a:latin typeface="楷体_GB2312" pitchFamily="49" charset="-122"/>
                <a:ea typeface="楷体_GB2312" pitchFamily="49" charset="-122"/>
              </a:rPr>
              <a:t>意为</a:t>
            </a:r>
            <a:r>
              <a:rPr lang="zh-CN" altLang="en-US" sz="2600" b="1" dirty="0" smtClean="0">
                <a:solidFill>
                  <a:srgbClr val="0000CC"/>
                </a:solidFill>
                <a:latin typeface="Book Antiqua"/>
                <a:ea typeface="楷体_GB2312" pitchFamily="49" charset="-122"/>
              </a:rPr>
              <a:t>“</a:t>
            </a:r>
            <a:r>
              <a:rPr lang="zh-CN" altLang="en-US" sz="2600" b="1" dirty="0" smtClean="0">
                <a:solidFill>
                  <a:srgbClr val="0000CC"/>
                </a:solidFill>
                <a:latin typeface="楷体_GB2312" pitchFamily="49" charset="-122"/>
                <a:ea typeface="楷体_GB2312" pitchFamily="49" charset="-122"/>
              </a:rPr>
              <a:t>区间长度</a:t>
            </a:r>
            <a:r>
              <a:rPr lang="zh-CN" altLang="en-US" sz="2600" b="1" dirty="0" smtClean="0">
                <a:solidFill>
                  <a:srgbClr val="0000CC"/>
                </a:solidFill>
                <a:latin typeface="Book Antiqua"/>
                <a:ea typeface="楷体_GB2312" pitchFamily="49" charset="-122"/>
              </a:rPr>
              <a:t>”</a:t>
            </a:r>
            <a:r>
              <a:rPr lang="zh-CN" altLang="en-US" sz="2600" b="1" dirty="0" smtClean="0">
                <a:solidFill>
                  <a:srgbClr val="0000CC"/>
                </a:solidFill>
                <a:latin typeface="楷体_GB2312" pitchFamily="49" charset="-122"/>
                <a:ea typeface="楷体_GB2312" pitchFamily="49" charset="-122"/>
              </a:rPr>
              <a:t>。</a:t>
            </a:r>
          </a:p>
          <a:p>
            <a:pPr>
              <a:spcBef>
                <a:spcPct val="50000"/>
              </a:spcBef>
            </a:pPr>
            <a:r>
              <a:rPr lang="zh-CN" altLang="en-US" sz="2600" b="1" dirty="0" smtClean="0">
                <a:latin typeface="楷体_GB2312" pitchFamily="49" charset="-122"/>
                <a:ea typeface="楷体_GB2312" pitchFamily="49" charset="-122"/>
              </a:rPr>
              <a:t>译为：</a:t>
            </a:r>
            <a:r>
              <a:rPr lang="zh-CN" altLang="en-US" sz="2600" b="1" dirty="0" smtClean="0">
                <a:solidFill>
                  <a:srgbClr val="0000CC"/>
                </a:solidFill>
                <a:latin typeface="楷体_GB2312" pitchFamily="49" charset="-122"/>
                <a:ea typeface="楷体_GB2312" pitchFamily="49" charset="-122"/>
              </a:rPr>
              <a:t>其中，因为</a:t>
            </a:r>
            <a:r>
              <a:rPr lang="en-US" altLang="zh-CN" sz="2600" i="1" dirty="0" smtClean="0">
                <a:ea typeface="楷体_GB2312" pitchFamily="49" charset="-122"/>
              </a:rPr>
              <a:t>X</a:t>
            </a:r>
            <a:r>
              <a:rPr lang="en-US" altLang="zh-CN" sz="2600" i="1" dirty="0" smtClean="0">
                <a:solidFill>
                  <a:srgbClr val="0000CC"/>
                </a:solidFill>
                <a:ea typeface="楷体_GB2312" pitchFamily="49" charset="-122"/>
              </a:rPr>
              <a:t> </a:t>
            </a:r>
            <a:r>
              <a:rPr lang="en-US" altLang="zh-CN" sz="2600" dirty="0" smtClean="0">
                <a:cs typeface="Times New Roman" pitchFamily="18" charset="0"/>
              </a:rPr>
              <a:t>(</a:t>
            </a:r>
            <a:r>
              <a:rPr lang="en-US" altLang="zh-CN" sz="2600" dirty="0" err="1" smtClean="0">
                <a:cs typeface="Times New Roman" pitchFamily="18" charset="0"/>
              </a:rPr>
              <a:t>e</a:t>
            </a:r>
            <a:r>
              <a:rPr lang="en-US" altLang="zh-CN" sz="2600" baseline="30000" dirty="0" err="1" smtClean="0">
                <a:cs typeface="Times New Roman" pitchFamily="18" charset="0"/>
              </a:rPr>
              <a:t>j</a:t>
            </a:r>
            <a:r>
              <a:rPr lang="en-US" altLang="zh-CN" sz="2600" i="1" baseline="30000" dirty="0" err="1" smtClean="0">
                <a:cs typeface="Times New Roman" pitchFamily="18" charset="0"/>
              </a:rPr>
              <a:t>w</a:t>
            </a:r>
            <a:r>
              <a:rPr lang="en-US" altLang="zh-CN" sz="2600" dirty="0" smtClean="0">
                <a:cs typeface="Times New Roman" pitchFamily="18" charset="0"/>
              </a:rPr>
              <a:t>)</a:t>
            </a:r>
            <a:r>
              <a:rPr lang="en-US" altLang="zh-CN" sz="2600" i="1" dirty="0" smtClean="0">
                <a:cs typeface="Times New Roman" pitchFamily="18" charset="0"/>
              </a:rPr>
              <a:t> </a:t>
            </a:r>
            <a:r>
              <a:rPr lang="en-US" altLang="zh-CN" sz="2600" dirty="0" err="1" smtClean="0">
                <a:cs typeface="Times New Roman" pitchFamily="18" charset="0"/>
              </a:rPr>
              <a:t>e</a:t>
            </a:r>
            <a:r>
              <a:rPr lang="en-US" altLang="zh-CN" sz="2600" baseline="30000" dirty="0" err="1" smtClean="0">
                <a:cs typeface="Times New Roman" pitchFamily="18" charset="0"/>
              </a:rPr>
              <a:t>j</a:t>
            </a:r>
            <a:r>
              <a:rPr lang="en-US" altLang="zh-CN" sz="2600" i="1" baseline="30000" dirty="0" err="1" smtClean="0">
                <a:cs typeface="Times New Roman" pitchFamily="18" charset="0"/>
              </a:rPr>
              <a:t>wn</a:t>
            </a:r>
            <a:r>
              <a:rPr lang="zh-CN" altLang="en-US" sz="2600" b="1" dirty="0" smtClean="0">
                <a:solidFill>
                  <a:srgbClr val="0000CC"/>
                </a:solidFill>
                <a:latin typeface="楷体_GB2312" pitchFamily="49" charset="-122"/>
                <a:ea typeface="楷体_GB2312" pitchFamily="49" charset="-122"/>
              </a:rPr>
              <a:t>是周期为</a:t>
            </a:r>
            <a:r>
              <a:rPr lang="en-US" altLang="zh-CN" sz="2600" b="1" dirty="0" smtClean="0">
                <a:latin typeface="楷体_GB2312" pitchFamily="49" charset="-122"/>
                <a:ea typeface="楷体_GB2312" pitchFamily="49" charset="-122"/>
              </a:rPr>
              <a:t>2</a:t>
            </a:r>
            <a:r>
              <a:rPr lang="en-US" altLang="zh-CN" sz="2600" b="1" dirty="0" smtClean="0">
                <a:latin typeface="Symbol" pitchFamily="18" charset="2"/>
                <a:cs typeface="Times New Roman" pitchFamily="18" charset="0"/>
              </a:rPr>
              <a:t>p</a:t>
            </a:r>
            <a:r>
              <a:rPr lang="zh-CN" altLang="en-US" sz="2600" b="1" dirty="0" smtClean="0">
                <a:solidFill>
                  <a:srgbClr val="0000CC"/>
                </a:solidFill>
                <a:latin typeface="楷体_GB2312" pitchFamily="49" charset="-122"/>
                <a:ea typeface="楷体_GB2312" pitchFamily="49" charset="-122"/>
              </a:rPr>
              <a:t>的周期信号，积分区间可取任意区间长度</a:t>
            </a:r>
            <a:r>
              <a:rPr lang="en-US" altLang="zh-CN" sz="2600" b="1" dirty="0" smtClean="0">
                <a:latin typeface="楷体_GB2312" pitchFamily="49" charset="-122"/>
                <a:ea typeface="楷体_GB2312" pitchFamily="49" charset="-122"/>
              </a:rPr>
              <a:t>2</a:t>
            </a:r>
            <a:r>
              <a:rPr lang="en-US" altLang="zh-CN" sz="2600" b="1" dirty="0" smtClean="0">
                <a:latin typeface="Symbol" pitchFamily="18" charset="2"/>
                <a:cs typeface="Times New Roman" pitchFamily="18" charset="0"/>
              </a:rPr>
              <a:t>p</a:t>
            </a:r>
            <a:r>
              <a:rPr lang="en-US" altLang="zh-CN" sz="2600" b="1" dirty="0" smtClean="0">
                <a:solidFill>
                  <a:srgbClr val="0000CC"/>
                </a:solidFill>
                <a:latin typeface="楷体_GB2312" pitchFamily="49" charset="-122"/>
                <a:ea typeface="楷体_GB2312" pitchFamily="49" charset="-122"/>
              </a:rPr>
              <a:t> </a:t>
            </a:r>
            <a:r>
              <a:rPr lang="zh-CN" altLang="en-US" sz="2600" b="1" dirty="0" smtClean="0">
                <a:solidFill>
                  <a:srgbClr val="0000CC"/>
                </a:solidFill>
                <a:latin typeface="楷体_GB2312" pitchFamily="49" charset="-122"/>
                <a:ea typeface="楷体_GB2312" pitchFamily="49" charset="-122"/>
              </a:rPr>
              <a:t>。</a:t>
            </a:r>
          </a:p>
          <a:p>
            <a:pPr>
              <a:spcBef>
                <a:spcPct val="50000"/>
              </a:spcBef>
            </a:pP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38200" y="487363"/>
            <a:ext cx="754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a:latin typeface="Times New Roman" pitchFamily="18" charset="0"/>
              </a:rPr>
              <a:t>Unit5      Signal Description</a:t>
            </a:r>
          </a:p>
        </p:txBody>
      </p:sp>
      <p:pic>
        <p:nvPicPr>
          <p:cNvPr id="13315" name="il_fi" descr="ab2_2l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15009"/>
          <a:stretch>
            <a:fillRect/>
          </a:stretch>
        </p:blipFill>
        <p:spPr bwMode="auto">
          <a:xfrm>
            <a:off x="1981200" y="1598613"/>
            <a:ext cx="54102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87678" y="365844"/>
            <a:ext cx="84582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t>Equations (5.9) and (5.10) are the discrete-time counterparts of </a:t>
            </a:r>
            <a:r>
              <a:rPr lang="en-US" altLang="zh-CN" sz="2600" dirty="0" err="1"/>
              <a:t>eqs</a:t>
            </a:r>
            <a:r>
              <a:rPr lang="en-US" altLang="zh-CN" sz="2600" dirty="0"/>
              <a:t>. (5.7) and (5.8). The function </a:t>
            </a:r>
            <a:r>
              <a:rPr lang="en-US" altLang="zh-CN" sz="2600" i="1" dirty="0"/>
              <a:t>X</a:t>
            </a:r>
            <a:r>
              <a:rPr lang="en-US" altLang="zh-CN" sz="2600" dirty="0"/>
              <a:t>(</a:t>
            </a:r>
            <a:r>
              <a:rPr lang="en-US" altLang="zh-CN" sz="2600" dirty="0" err="1"/>
              <a:t>ej</a:t>
            </a:r>
            <a:r>
              <a:rPr lang="en-US" altLang="zh-CN" sz="2600" i="1" dirty="0" err="1"/>
              <a:t>w</a:t>
            </a:r>
            <a:r>
              <a:rPr lang="en-US" altLang="zh-CN" sz="2600" dirty="0"/>
              <a:t>) is referred to as the </a:t>
            </a:r>
            <a:r>
              <a:rPr lang="en-US" altLang="zh-CN" sz="2600" i="1" dirty="0"/>
              <a:t>discrete-time Fourier transform</a:t>
            </a:r>
            <a:r>
              <a:rPr lang="en-US" altLang="zh-CN" sz="2600" dirty="0"/>
              <a:t> and the pair of equations as the </a:t>
            </a:r>
            <a:r>
              <a:rPr lang="en-US" altLang="zh-CN" sz="2600" i="1" dirty="0"/>
              <a:t>discrete-time Fourier transform pair</a:t>
            </a:r>
            <a:r>
              <a:rPr lang="en-US" altLang="zh-CN" sz="2600" dirty="0"/>
              <a:t>. As in continuous time, the Fourier transform </a:t>
            </a:r>
            <a:r>
              <a:rPr lang="en-US" altLang="zh-CN" sz="2600" i="1" dirty="0"/>
              <a:t>X</a:t>
            </a:r>
            <a:r>
              <a:rPr lang="en-US" altLang="zh-CN" sz="2600" dirty="0"/>
              <a:t>(</a:t>
            </a:r>
            <a:r>
              <a:rPr lang="en-US" altLang="zh-CN" sz="2600" dirty="0" err="1"/>
              <a:t>ej</a:t>
            </a:r>
            <a:r>
              <a:rPr lang="en-US" altLang="zh-CN" sz="2600" i="1" dirty="0" err="1"/>
              <a:t>w</a:t>
            </a:r>
            <a:r>
              <a:rPr lang="en-US" altLang="zh-CN" sz="2600" dirty="0"/>
              <a:t>) will often be referred to as the spectrum of </a:t>
            </a:r>
            <a:r>
              <a:rPr lang="en-US" altLang="zh-CN" sz="2600" i="1" dirty="0"/>
              <a:t>x</a:t>
            </a:r>
            <a:r>
              <a:rPr lang="en-US" altLang="zh-CN" sz="2600" dirty="0"/>
              <a:t>[</a:t>
            </a:r>
            <a:r>
              <a:rPr lang="en-US" altLang="zh-CN" sz="2600" i="1" dirty="0"/>
              <a:t>n</a:t>
            </a:r>
            <a:r>
              <a:rPr lang="en-US" altLang="zh-CN" sz="2600" dirty="0"/>
              <a:t>], because it provides us with the information on how </a:t>
            </a:r>
            <a:r>
              <a:rPr lang="en-US" altLang="zh-CN" sz="2600" i="1" dirty="0"/>
              <a:t>x</a:t>
            </a:r>
            <a:r>
              <a:rPr lang="en-US" altLang="zh-CN" sz="2600" dirty="0"/>
              <a:t>[</a:t>
            </a:r>
            <a:r>
              <a:rPr lang="en-US" altLang="zh-CN" sz="2600" i="1" dirty="0"/>
              <a:t>n</a:t>
            </a:r>
            <a:r>
              <a:rPr lang="en-US" altLang="zh-CN" sz="2600" dirty="0"/>
              <a:t>] is composed of complex exponentials at different frequencies.</a:t>
            </a:r>
          </a:p>
          <a:p>
            <a:pPr>
              <a:spcBef>
                <a:spcPct val="50000"/>
              </a:spcBef>
            </a:pPr>
            <a:r>
              <a:rPr lang="zh-CN" altLang="zh-CN" sz="2600" b="1" dirty="0">
                <a:solidFill>
                  <a:srgbClr val="0000CC"/>
                </a:solidFill>
                <a:latin typeface="楷体_GB2312" pitchFamily="49" charset="-122"/>
                <a:ea typeface="楷体_GB2312" pitchFamily="49" charset="-122"/>
              </a:rPr>
              <a:t>式</a:t>
            </a:r>
            <a:r>
              <a:rPr lang="en-US" altLang="zh-CN" sz="2600" b="1" dirty="0">
                <a:solidFill>
                  <a:srgbClr val="0000CC"/>
                </a:solidFill>
                <a:latin typeface="楷体_GB2312" pitchFamily="49" charset="-122"/>
                <a:ea typeface="楷体_GB2312" pitchFamily="49" charset="-122"/>
              </a:rPr>
              <a:t>(5.9</a:t>
            </a:r>
            <a:r>
              <a:rPr lang="en-US" altLang="zh-CN" sz="2600" b="1" dirty="0" smtClean="0">
                <a:solidFill>
                  <a:srgbClr val="0000CC"/>
                </a:solidFill>
                <a:latin typeface="楷体_GB2312" pitchFamily="49" charset="-122"/>
                <a:ea typeface="楷体_GB2312" pitchFamily="49" charset="-122"/>
              </a:rPr>
              <a:t>)</a:t>
            </a:r>
            <a:r>
              <a:rPr lang="zh-CN" altLang="zh-CN" sz="2600" b="1" dirty="0" smtClean="0">
                <a:solidFill>
                  <a:srgbClr val="0000CC"/>
                </a:solidFill>
                <a:latin typeface="楷体_GB2312" pitchFamily="49" charset="-122"/>
                <a:ea typeface="楷体_GB2312" pitchFamily="49" charset="-122"/>
              </a:rPr>
              <a:t>和</a:t>
            </a:r>
            <a:r>
              <a:rPr lang="zh-CN" altLang="zh-CN" sz="2600" b="1" dirty="0">
                <a:solidFill>
                  <a:srgbClr val="0000CC"/>
                </a:solidFill>
                <a:latin typeface="楷体_GB2312" pitchFamily="49" charset="-122"/>
                <a:ea typeface="楷体_GB2312" pitchFamily="49" charset="-122"/>
              </a:rPr>
              <a:t>式</a:t>
            </a:r>
            <a:r>
              <a:rPr lang="en-US" altLang="zh-CN" sz="2600" b="1" dirty="0">
                <a:solidFill>
                  <a:srgbClr val="0000CC"/>
                </a:solidFill>
                <a:latin typeface="楷体_GB2312" pitchFamily="49" charset="-122"/>
                <a:ea typeface="楷体_GB2312" pitchFamily="49" charset="-122"/>
              </a:rPr>
              <a:t>(5.10)</a:t>
            </a:r>
            <a:r>
              <a:rPr lang="zh-CN" altLang="zh-CN" sz="2600" b="1" dirty="0">
                <a:solidFill>
                  <a:srgbClr val="0000CC"/>
                </a:solidFill>
                <a:latin typeface="楷体_GB2312" pitchFamily="49" charset="-122"/>
                <a:ea typeface="楷体_GB2312" pitchFamily="49" charset="-122"/>
              </a:rPr>
              <a:t>是式</a:t>
            </a:r>
            <a:r>
              <a:rPr lang="en-US" altLang="zh-CN" sz="2600" b="1" dirty="0">
                <a:solidFill>
                  <a:srgbClr val="0000CC"/>
                </a:solidFill>
                <a:latin typeface="楷体_GB2312" pitchFamily="49" charset="-122"/>
                <a:ea typeface="楷体_GB2312" pitchFamily="49" charset="-122"/>
              </a:rPr>
              <a:t>(5.7</a:t>
            </a:r>
            <a:r>
              <a:rPr lang="en-US" altLang="zh-CN" sz="2600" b="1" dirty="0" smtClean="0">
                <a:solidFill>
                  <a:srgbClr val="0000CC"/>
                </a:solidFill>
                <a:latin typeface="楷体_GB2312" pitchFamily="49" charset="-122"/>
                <a:ea typeface="楷体_GB2312" pitchFamily="49" charset="-122"/>
              </a:rPr>
              <a:t>)</a:t>
            </a:r>
            <a:r>
              <a:rPr lang="zh-CN" altLang="zh-CN" sz="2600" b="1" dirty="0" smtClean="0">
                <a:solidFill>
                  <a:srgbClr val="0000CC"/>
                </a:solidFill>
                <a:latin typeface="楷体_GB2312" pitchFamily="49" charset="-122"/>
                <a:ea typeface="楷体_GB2312" pitchFamily="49" charset="-122"/>
              </a:rPr>
              <a:t>和</a:t>
            </a:r>
            <a:r>
              <a:rPr lang="en-US" altLang="zh-CN" sz="2600" b="1" dirty="0" smtClean="0">
                <a:solidFill>
                  <a:srgbClr val="0000CC"/>
                </a:solidFill>
                <a:latin typeface="楷体_GB2312" pitchFamily="49" charset="-122"/>
                <a:ea typeface="楷体_GB2312" pitchFamily="49" charset="-122"/>
              </a:rPr>
              <a:t>(</a:t>
            </a:r>
            <a:r>
              <a:rPr lang="en-US" altLang="zh-CN" sz="2600" b="1" dirty="0">
                <a:solidFill>
                  <a:srgbClr val="0000CC"/>
                </a:solidFill>
                <a:latin typeface="楷体_GB2312" pitchFamily="49" charset="-122"/>
                <a:ea typeface="楷体_GB2312" pitchFamily="49" charset="-122"/>
              </a:rPr>
              <a:t>5.8)</a:t>
            </a:r>
            <a:r>
              <a:rPr lang="zh-CN" altLang="zh-CN" sz="2600" b="1" dirty="0">
                <a:solidFill>
                  <a:srgbClr val="0000CC"/>
                </a:solidFill>
                <a:latin typeface="楷体_GB2312" pitchFamily="49" charset="-122"/>
                <a:ea typeface="楷体_GB2312" pitchFamily="49" charset="-122"/>
              </a:rPr>
              <a:t>在离散时间情况下所对应的关系。</a:t>
            </a:r>
            <a:r>
              <a:rPr lang="zh-CN" altLang="zh-CN" sz="2600" b="1" dirty="0" smtClean="0">
                <a:solidFill>
                  <a:srgbClr val="0000CC"/>
                </a:solidFill>
                <a:latin typeface="楷体_GB2312" pitchFamily="49" charset="-122"/>
                <a:ea typeface="楷体_GB2312" pitchFamily="49" charset="-122"/>
              </a:rPr>
              <a:t>函数</a:t>
            </a:r>
            <a:r>
              <a:rPr lang="en-US" altLang="zh-CN" sz="2800" i="1" dirty="0" smtClean="0"/>
              <a:t>X</a:t>
            </a:r>
            <a:r>
              <a:rPr lang="en-US" altLang="zh-CN" sz="2800" dirty="0" smtClean="0"/>
              <a:t>(</a:t>
            </a:r>
            <a:r>
              <a:rPr lang="en-US" altLang="zh-CN" sz="2800" dirty="0" err="1" smtClean="0"/>
              <a:t>e</a:t>
            </a:r>
            <a:r>
              <a:rPr lang="en-US" altLang="zh-CN" sz="2800" baseline="30000" dirty="0" err="1" smtClean="0"/>
              <a:t>j</a:t>
            </a:r>
            <a:r>
              <a:rPr lang="en-US" altLang="zh-CN" sz="2800" i="1" baseline="30000" dirty="0" err="1" smtClean="0"/>
              <a:t>w</a:t>
            </a:r>
            <a:r>
              <a:rPr lang="en-US" altLang="zh-CN" sz="2800" dirty="0" smtClean="0"/>
              <a:t>)</a:t>
            </a:r>
            <a:r>
              <a:rPr lang="zh-CN" altLang="zh-CN" sz="2600" b="1" dirty="0" smtClean="0">
                <a:solidFill>
                  <a:srgbClr val="0000CC"/>
                </a:solidFill>
                <a:latin typeface="楷体_GB2312" pitchFamily="49" charset="-122"/>
                <a:ea typeface="楷体_GB2312" pitchFamily="49" charset="-122"/>
              </a:rPr>
              <a:t>称为</a:t>
            </a:r>
            <a:r>
              <a:rPr lang="zh-CN" altLang="zh-CN" sz="2600" b="1" dirty="0">
                <a:solidFill>
                  <a:srgbClr val="0000CC"/>
                </a:solidFill>
                <a:latin typeface="楷体_GB2312" pitchFamily="49" charset="-122"/>
                <a:ea typeface="楷体_GB2312" pitchFamily="49" charset="-122"/>
              </a:rPr>
              <a:t>离散时间傅里叶变换，这一对式子就是离散时间傅里叶变换对。像在连续时间情况一样，</a:t>
            </a:r>
            <a:r>
              <a:rPr lang="zh-CN" altLang="zh-CN" sz="2600" b="1" dirty="0" smtClean="0">
                <a:solidFill>
                  <a:srgbClr val="0000CC"/>
                </a:solidFill>
                <a:latin typeface="楷体_GB2312" pitchFamily="49" charset="-122"/>
                <a:ea typeface="楷体_GB2312" pitchFamily="49" charset="-122"/>
              </a:rPr>
              <a:t>傅里叶变换</a:t>
            </a:r>
            <a:r>
              <a:rPr lang="en-US" altLang="zh-CN" sz="2400" i="1" dirty="0" smtClean="0"/>
              <a:t>X</a:t>
            </a:r>
            <a:r>
              <a:rPr lang="en-US" altLang="zh-CN" sz="2400" dirty="0" smtClean="0"/>
              <a:t>(</a:t>
            </a:r>
            <a:r>
              <a:rPr lang="en-US" altLang="zh-CN" sz="2400" dirty="0" err="1" smtClean="0"/>
              <a:t>e</a:t>
            </a:r>
            <a:r>
              <a:rPr lang="en-US" altLang="zh-CN" sz="2400" baseline="30000" dirty="0" err="1" smtClean="0"/>
              <a:t>j</a:t>
            </a:r>
            <a:r>
              <a:rPr lang="en-US" altLang="zh-CN" sz="2400" i="1" baseline="30000" dirty="0" err="1" smtClean="0"/>
              <a:t>w</a:t>
            </a:r>
            <a:r>
              <a:rPr lang="en-US" altLang="zh-CN" sz="2400" dirty="0" smtClean="0"/>
              <a:t>) </a:t>
            </a:r>
            <a:r>
              <a:rPr lang="zh-CN" altLang="zh-CN" sz="2600" b="1" dirty="0" smtClean="0">
                <a:solidFill>
                  <a:srgbClr val="0000CC"/>
                </a:solidFill>
                <a:latin typeface="楷体_GB2312" pitchFamily="49" charset="-122"/>
                <a:ea typeface="楷体_GB2312" pitchFamily="49" charset="-122"/>
              </a:rPr>
              <a:t>往往</a:t>
            </a:r>
            <a:r>
              <a:rPr lang="zh-CN" altLang="zh-CN" sz="2600" b="1" dirty="0">
                <a:solidFill>
                  <a:srgbClr val="0000CC"/>
                </a:solidFill>
                <a:latin typeface="楷体_GB2312" pitchFamily="49" charset="-122"/>
                <a:ea typeface="楷体_GB2312" pitchFamily="49" charset="-122"/>
              </a:rPr>
              <a:t>被称为</a:t>
            </a:r>
            <a:r>
              <a:rPr lang="en-US" altLang="zh-CN" sz="2600" b="1" dirty="0">
                <a:solidFill>
                  <a:srgbClr val="0000CC"/>
                </a:solidFill>
                <a:latin typeface="楷体_GB2312" pitchFamily="49" charset="-122"/>
                <a:ea typeface="楷体_GB2312" pitchFamily="49" charset="-122"/>
              </a:rPr>
              <a:t>x[n]</a:t>
            </a:r>
            <a:r>
              <a:rPr lang="zh-CN" altLang="zh-CN" sz="2600" b="1" dirty="0">
                <a:solidFill>
                  <a:srgbClr val="0000CC"/>
                </a:solidFill>
                <a:latin typeface="楷体_GB2312" pitchFamily="49" charset="-122"/>
                <a:ea typeface="楷体_GB2312" pitchFamily="49" charset="-122"/>
              </a:rPr>
              <a:t>的频谱，因为它告诉我们</a:t>
            </a:r>
            <a:r>
              <a:rPr lang="en-US" altLang="zh-CN" sz="2600" b="1" dirty="0">
                <a:solidFill>
                  <a:srgbClr val="0000CC"/>
                </a:solidFill>
                <a:latin typeface="楷体_GB2312" pitchFamily="49" charset="-122"/>
                <a:ea typeface="楷体_GB2312" pitchFamily="49" charset="-122"/>
              </a:rPr>
              <a:t>x[n]</a:t>
            </a:r>
            <a:r>
              <a:rPr lang="zh-CN" altLang="zh-CN" sz="2600" b="1" dirty="0">
                <a:solidFill>
                  <a:srgbClr val="0000CC"/>
                </a:solidFill>
                <a:latin typeface="楷体_GB2312" pitchFamily="49" charset="-122"/>
                <a:ea typeface="楷体_GB2312" pitchFamily="49" charset="-122"/>
              </a:rPr>
              <a:t>是怎样由这些不同频率的复指数序列组成的。</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574675"/>
            <a:ext cx="84582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latin typeface="Times New Roman" pitchFamily="18" charset="0"/>
              </a:rPr>
              <a:t>   </a:t>
            </a:r>
            <a:r>
              <a:rPr lang="zh-CN" altLang="en-US" sz="2600" dirty="0" smtClean="0">
                <a:latin typeface="Times New Roman" pitchFamily="18" charset="0"/>
              </a:rPr>
              <a:t> </a:t>
            </a:r>
            <a:r>
              <a:rPr lang="zh-CN" altLang="en-US" sz="2600" dirty="0" smtClean="0">
                <a:ea typeface="楷体_GB2312" pitchFamily="49" charset="-122"/>
              </a:rPr>
              <a:t>As </a:t>
            </a:r>
            <a:r>
              <a:rPr lang="zh-CN" altLang="en-US" sz="2600" dirty="0">
                <a:ea typeface="楷体_GB2312" pitchFamily="49" charset="-122"/>
              </a:rPr>
              <a:t>another example, consider the human </a:t>
            </a:r>
            <a:r>
              <a:rPr lang="zh-CN" altLang="en-US" sz="2600" dirty="0">
                <a:solidFill>
                  <a:srgbClr val="FF0000"/>
                </a:solidFill>
                <a:ea typeface="楷体_GB2312" pitchFamily="49" charset="-122"/>
              </a:rPr>
              <a:t>vocal</a:t>
            </a:r>
            <a:r>
              <a:rPr lang="zh-CN" altLang="en-US" sz="2600" dirty="0">
                <a:ea typeface="楷体_GB2312" pitchFamily="49" charset="-122"/>
              </a:rPr>
              <a:t> </a:t>
            </a:r>
            <a:r>
              <a:rPr lang="zh-CN" altLang="en-US" sz="2600" b="1" dirty="0">
                <a:solidFill>
                  <a:srgbClr val="0000CC"/>
                </a:solidFill>
                <a:latin typeface="楷体_GB2312" pitchFamily="49" charset="-122"/>
                <a:ea typeface="楷体_GB2312" pitchFamily="49" charset="-122"/>
              </a:rPr>
              <a:t>(有声的，发音的)</a:t>
            </a:r>
            <a:r>
              <a:rPr lang="zh-CN" altLang="en-US" sz="2600" dirty="0">
                <a:ea typeface="楷体_GB2312" pitchFamily="49" charset="-122"/>
              </a:rPr>
              <a:t>mechanism, which produces speech by creating </a:t>
            </a:r>
            <a:r>
              <a:rPr lang="zh-CN" altLang="en-US" sz="2600" dirty="0">
                <a:solidFill>
                  <a:srgbClr val="FF0000"/>
                </a:solidFill>
                <a:ea typeface="楷体_GB2312" pitchFamily="49" charset="-122"/>
              </a:rPr>
              <a:t>fluctuation</a:t>
            </a:r>
            <a:r>
              <a:rPr lang="zh-CN" altLang="en-US" sz="2600" dirty="0">
                <a:ea typeface="楷体_GB2312" pitchFamily="49" charset="-122"/>
              </a:rPr>
              <a:t>s</a:t>
            </a:r>
            <a:r>
              <a:rPr lang="zh-CN" altLang="en-US" sz="2600" b="1" dirty="0">
                <a:solidFill>
                  <a:srgbClr val="0000CC"/>
                </a:solidFill>
                <a:latin typeface="楷体_GB2312" pitchFamily="49" charset="-122"/>
                <a:ea typeface="楷体_GB2312" pitchFamily="49" charset="-122"/>
              </a:rPr>
              <a:t>(波动，涨落，起伏)</a:t>
            </a:r>
            <a:r>
              <a:rPr lang="zh-CN" altLang="en-US" dirty="0"/>
              <a:t> </a:t>
            </a:r>
            <a:r>
              <a:rPr lang="zh-CN" altLang="en-US" sz="2600" dirty="0">
                <a:ea typeface="楷体_GB2312" pitchFamily="49" charset="-122"/>
              </a:rPr>
              <a:t>on </a:t>
            </a:r>
            <a:r>
              <a:rPr lang="zh-CN" altLang="en-US" sz="2600" dirty="0">
                <a:solidFill>
                  <a:srgbClr val="FF0000"/>
                </a:solidFill>
                <a:ea typeface="楷体_GB2312" pitchFamily="49" charset="-122"/>
              </a:rPr>
              <a:t>acoustic </a:t>
            </a:r>
            <a:r>
              <a:rPr lang="zh-CN" altLang="en-US" sz="2600" b="1" dirty="0">
                <a:solidFill>
                  <a:srgbClr val="0000CC"/>
                </a:solidFill>
                <a:latin typeface="楷体_GB2312" pitchFamily="49" charset="-122"/>
                <a:ea typeface="楷体_GB2312" pitchFamily="49" charset="-122"/>
              </a:rPr>
              <a:t>(声音的，听觉的)</a:t>
            </a:r>
            <a:r>
              <a:rPr lang="zh-CN" altLang="en-US" sz="2600" dirty="0">
                <a:ea typeface="楷体_GB2312" pitchFamily="49" charset="-122"/>
              </a:rPr>
              <a:t>pressure. Different sounds correspond to different patterns in the variations of acoustic pressure, and the human vocal system produces </a:t>
            </a:r>
            <a:r>
              <a:rPr lang="zh-CN" altLang="en-US" sz="2600" dirty="0">
                <a:solidFill>
                  <a:srgbClr val="FF0000"/>
                </a:solidFill>
                <a:ea typeface="楷体_GB2312" pitchFamily="49" charset="-122"/>
              </a:rPr>
              <a:t>intelligible </a:t>
            </a:r>
            <a:r>
              <a:rPr lang="zh-CN" altLang="en-US" sz="2600" b="1" dirty="0">
                <a:solidFill>
                  <a:srgbClr val="0000CC"/>
                </a:solidFill>
                <a:latin typeface="楷体_GB2312" pitchFamily="49" charset="-122"/>
                <a:ea typeface="楷体_GB2312" pitchFamily="49" charset="-122"/>
              </a:rPr>
              <a:t>(可理解的，明白易懂的，清楚的)</a:t>
            </a:r>
            <a:r>
              <a:rPr lang="zh-CN" altLang="en-US" sz="2600" dirty="0">
                <a:ea typeface="楷体_GB2312" pitchFamily="49" charset="-122"/>
              </a:rPr>
              <a:t> speech by generating particular sequences of these patterns. </a:t>
            </a:r>
            <a:endParaRPr lang="en-US" altLang="zh-CN" sz="2600" dirty="0" smtClean="0">
              <a:ea typeface="楷体_GB2312" pitchFamily="49" charset="-122"/>
            </a:endParaRPr>
          </a:p>
          <a:p>
            <a:pPr>
              <a:spcBef>
                <a:spcPct val="50000"/>
              </a:spcBef>
              <a:buFont typeface="Wingdings" pitchFamily="2" charset="2"/>
              <a:buNone/>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另</a:t>
            </a:r>
            <a:r>
              <a:rPr lang="zh-CN" altLang="zh-CN" sz="2600" b="1" dirty="0">
                <a:solidFill>
                  <a:srgbClr val="0000CC"/>
                </a:solidFill>
                <a:latin typeface="楷体_GB2312" pitchFamily="49" charset="-122"/>
                <a:ea typeface="楷体_GB2312" pitchFamily="49" charset="-122"/>
              </a:rPr>
              <a:t>一个例子，考虑人的声道系统，该系统根据在声压上的起伏变化而产生语音信号。不同的语音相应有不同的声压变化波形，声道系统产生的可识别语音就对应着一串特定的波形</a:t>
            </a:r>
            <a:r>
              <a:rPr lang="zh-CN" altLang="zh-CN" sz="2600" b="1" dirty="0" smtClean="0">
                <a:solidFill>
                  <a:srgbClr val="0000CC"/>
                </a:solidFill>
                <a:latin typeface="楷体_GB2312" pitchFamily="49" charset="-122"/>
                <a:ea typeface="楷体_GB2312" pitchFamily="49" charset="-122"/>
              </a:rPr>
              <a:t>。</a:t>
            </a:r>
            <a:endParaRPr lang="zh-CN" altLang="en-US" sz="20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47518" y="990664"/>
            <a:ext cx="84582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latin typeface="Times New Roman" pitchFamily="18" charset="0"/>
              </a:rPr>
              <a:t>    </a:t>
            </a:r>
            <a:r>
              <a:rPr lang="en-US" altLang="zh-CN" sz="2600" dirty="0"/>
              <a:t>Signal are represented mathematically as functions of one or more independent variables. For example, a speech signal can be represented mathematically by acoustic pressure as a function of time, and a picture can be represented by brightness as a function of two spatial variables.</a:t>
            </a:r>
          </a:p>
          <a:p>
            <a:pPr>
              <a:spcBef>
                <a:spcPct val="50000"/>
              </a:spcBef>
              <a:buFont typeface="Wingdings" pitchFamily="2" charset="2"/>
              <a:buNone/>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在</a:t>
            </a:r>
            <a:r>
              <a:rPr lang="zh-CN" altLang="zh-CN" sz="2600" b="1" dirty="0">
                <a:solidFill>
                  <a:srgbClr val="0000CC"/>
                </a:solidFill>
                <a:ea typeface="楷体_GB2312" pitchFamily="49" charset="-122"/>
              </a:rPr>
              <a:t>数学上，信号可以表示为一个或者多个变量的函数。例如，一个语音信号可以表示为声压随时间变化的函数；一张黑白照片可以表示为亮度随二维空间变量变化的函数。</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574675"/>
            <a:ext cx="84582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latin typeface="Times New Roman" pitchFamily="18" charset="0"/>
              </a:rPr>
              <a:t>    </a:t>
            </a:r>
            <a:r>
              <a:rPr lang="en-US" altLang="zh-CN" sz="2600" dirty="0"/>
              <a:t>For example, in </a:t>
            </a:r>
            <a:r>
              <a:rPr lang="en-US" altLang="zh-CN" sz="2600" dirty="0">
                <a:solidFill>
                  <a:srgbClr val="FF0000"/>
                </a:solidFill>
              </a:rPr>
              <a:t>geophysics</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地球物理学</a:t>
            </a:r>
            <a:r>
              <a:rPr lang="en-US" altLang="zh-CN" sz="2600" b="1" dirty="0">
                <a:solidFill>
                  <a:srgbClr val="0000CC"/>
                </a:solidFill>
                <a:latin typeface="楷体_GB2312" pitchFamily="49" charset="-122"/>
                <a:ea typeface="楷体_GB2312" pitchFamily="49" charset="-122"/>
              </a:rPr>
              <a:t>)</a:t>
            </a:r>
            <a:r>
              <a:rPr lang="en-US" altLang="zh-CN" sz="2600" dirty="0"/>
              <a:t>, signals representing variations with depth of physical quantities such as density, </a:t>
            </a:r>
            <a:r>
              <a:rPr lang="en-US" altLang="zh-CN" sz="2600" dirty="0">
                <a:solidFill>
                  <a:srgbClr val="FF0000"/>
                </a:solidFill>
              </a:rPr>
              <a:t>porosity</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孔隙率，多孔性</a:t>
            </a:r>
            <a:r>
              <a:rPr lang="en-US" altLang="zh-CN" sz="2600" b="1" dirty="0">
                <a:solidFill>
                  <a:srgbClr val="0000CC"/>
                </a:solidFill>
                <a:latin typeface="楷体_GB2312" pitchFamily="49" charset="-122"/>
                <a:ea typeface="楷体_GB2312" pitchFamily="49" charset="-122"/>
              </a:rPr>
              <a:t>)</a:t>
            </a:r>
            <a:r>
              <a:rPr lang="en-US" altLang="zh-CN" sz="2600" dirty="0"/>
              <a:t>, and </a:t>
            </a:r>
            <a:r>
              <a:rPr lang="en-US" altLang="zh-CN" sz="2600" dirty="0">
                <a:solidFill>
                  <a:srgbClr val="FF0000"/>
                </a:solidFill>
              </a:rPr>
              <a:t>electrical resistivity</a:t>
            </a:r>
            <a:r>
              <a:rPr lang="zh-CN" altLang="en-US" sz="2600" b="1" dirty="0">
                <a:solidFill>
                  <a:srgbClr val="0000CC"/>
                </a:solidFill>
                <a:ea typeface="楷体_GB2312" pitchFamily="49" charset="-122"/>
              </a:rPr>
              <a:t>（电阻率）</a:t>
            </a:r>
            <a:r>
              <a:rPr lang="en-US" altLang="zh-CN" sz="2600" dirty="0"/>
              <a:t>are used to study the structure of the earth. Also, knowledge of the variations of pressure, temperature and wind speed with altitude are extremely important in </a:t>
            </a:r>
            <a:r>
              <a:rPr lang="en-US" altLang="zh-CN" sz="2600" dirty="0">
                <a:solidFill>
                  <a:srgbClr val="FF0000"/>
                </a:solidFill>
              </a:rPr>
              <a:t>meteorological</a:t>
            </a:r>
            <a:r>
              <a:rPr lang="zh-CN" altLang="en-US" sz="2600" b="1" dirty="0">
                <a:solidFill>
                  <a:srgbClr val="0000CC"/>
                </a:solidFill>
                <a:ea typeface="楷体_GB2312" pitchFamily="49" charset="-122"/>
              </a:rPr>
              <a:t>（与气象学有关的，气象的）</a:t>
            </a:r>
            <a:r>
              <a:rPr lang="en-US" altLang="zh-CN" sz="2600" dirty="0"/>
              <a:t>investigations. </a:t>
            </a:r>
            <a:endParaRPr lang="en-US" altLang="zh-CN" sz="2600" dirty="0" smtClean="0"/>
          </a:p>
          <a:p>
            <a:pPr>
              <a:spcBef>
                <a:spcPct val="50000"/>
              </a:spcBef>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例如</a:t>
            </a:r>
            <a:r>
              <a:rPr lang="zh-CN" altLang="zh-CN" sz="2600" b="1" dirty="0">
                <a:solidFill>
                  <a:srgbClr val="0000CC"/>
                </a:solidFill>
                <a:ea typeface="楷体_GB2312" pitchFamily="49" charset="-122"/>
              </a:rPr>
              <a:t>，在地球物理学研究中，用于研究地球结构的一些物理量像密度、气隙度和电阻率等就是随地球深度变化的信号；在气象观察中，有关气压、温度和风速随高度变化也是很重要的一类信号</a:t>
            </a:r>
            <a:r>
              <a:rPr lang="zh-CN" altLang="zh-CN" sz="2600" b="1" dirty="0" smtClean="0">
                <a:solidFill>
                  <a:srgbClr val="0000CC"/>
                </a:solidFill>
                <a:ea typeface="楷体_GB2312" pitchFamily="49" charset="-122"/>
              </a:rPr>
              <a:t>。</a:t>
            </a:r>
            <a:r>
              <a:rPr lang="zh-CN" altLang="en-US" sz="2600" b="1" dirty="0" smtClean="0">
                <a:solidFill>
                  <a:srgbClr val="0000CC"/>
                </a:solidFill>
                <a:ea typeface="楷体_GB2312" pitchFamily="49" charset="-122"/>
              </a:rPr>
              <a:t>   </a:t>
            </a:r>
            <a:endParaRPr lang="zh-CN" altLang="en-US" sz="20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0" y="457200"/>
            <a:ext cx="86106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t>    </a:t>
            </a:r>
            <a:r>
              <a:rPr lang="en-US" altLang="zh-CN" sz="2600" dirty="0"/>
              <a:t>Throughout this context, we will be considering two basic types of signals: continuous-time signals and discrete-time signals. In the case of continuous-time signals the independent variable is continuous, and thus these signals are defined for a continuum of values of the independent variable.</a:t>
            </a:r>
            <a:r>
              <a:rPr lang="en-US" altLang="zh-CN" sz="2600" u="sng" dirty="0"/>
              <a:t> </a:t>
            </a:r>
            <a:r>
              <a:rPr lang="en-US" altLang="zh-CN" sz="2600" dirty="0"/>
              <a:t>On the other hand, discrete-time signals are defined only at discrete times, and consequently, for these signals, the independent variable takes on only a discrete set of values. </a:t>
            </a:r>
          </a:p>
          <a:p>
            <a:pPr>
              <a:spcBef>
                <a:spcPct val="50000"/>
              </a:spcBef>
              <a:buFont typeface="Wingdings" pitchFamily="2" charset="2"/>
              <a:buNone/>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全文</a:t>
            </a:r>
            <a:r>
              <a:rPr lang="zh-CN" altLang="zh-CN" sz="2600" b="1" dirty="0">
                <a:solidFill>
                  <a:srgbClr val="0000CC"/>
                </a:solidFill>
                <a:ea typeface="楷体_GB2312" pitchFamily="49" charset="-122"/>
              </a:rPr>
              <a:t>将考虑两种基本类型的信号：连续时间信号和离散时间信号。连续时间信号的自变量是连续的，因此这些信号定义为自变量的连续值。另一方面，离散时间信号只定义在离散时间点上，因此，对这些信号，自变量只在一系列离散的值上出现。</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4912" y="1143060"/>
            <a:ext cx="8610600"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t>    </a:t>
            </a:r>
            <a:r>
              <a:rPr lang="en-US" altLang="zh-CN" sz="2600" dirty="0"/>
              <a:t>Other examples of discrete-time signals can be found on </a:t>
            </a:r>
            <a:r>
              <a:rPr lang="en-US" altLang="zh-CN" sz="2600" dirty="0">
                <a:solidFill>
                  <a:srgbClr val="FF0000"/>
                </a:solidFill>
              </a:rPr>
              <a:t>demographic</a:t>
            </a:r>
            <a:r>
              <a:rPr lang="en-US" altLang="zh-CN" sz="2600" dirty="0"/>
              <a:t> </a:t>
            </a:r>
            <a:r>
              <a:rPr lang="zh-CN" altLang="en-US" sz="2600" b="1" dirty="0">
                <a:solidFill>
                  <a:srgbClr val="0000CC"/>
                </a:solidFill>
                <a:latin typeface="楷体_GB2312" pitchFamily="49" charset="-122"/>
                <a:ea typeface="楷体_GB2312" pitchFamily="49" charset="-122"/>
              </a:rPr>
              <a:t>（人口统计学的）</a:t>
            </a:r>
            <a:r>
              <a:rPr lang="en-US" altLang="zh-CN" sz="2600" dirty="0"/>
              <a:t>studies in which various attributes, such as average budget, crime rate, or pounds of fish caught, are </a:t>
            </a:r>
            <a:r>
              <a:rPr lang="en-US" altLang="zh-CN" sz="2600" dirty="0">
                <a:solidFill>
                  <a:srgbClr val="FF0000"/>
                </a:solidFill>
              </a:rPr>
              <a:t>tabulate</a:t>
            </a:r>
            <a:r>
              <a:rPr lang="en-US" altLang="zh-CN" sz="2600" dirty="0"/>
              <a:t>d</a:t>
            </a:r>
            <a:r>
              <a:rPr lang="zh-CN" altLang="en-US" sz="2600" b="1" dirty="0">
                <a:solidFill>
                  <a:srgbClr val="0000CC"/>
                </a:solidFill>
                <a:latin typeface="楷体_GB2312" pitchFamily="49" charset="-122"/>
                <a:ea typeface="楷体_GB2312" pitchFamily="49" charset="-122"/>
              </a:rPr>
              <a:t>（把（数字、事实）列成表）</a:t>
            </a:r>
            <a:r>
              <a:rPr lang="en-US" altLang="zh-CN" sz="2600" dirty="0"/>
              <a:t>against such discrete variable as family size, total population, or type of </a:t>
            </a:r>
            <a:r>
              <a:rPr lang="en-US" altLang="zh-CN" sz="2600" dirty="0">
                <a:solidFill>
                  <a:srgbClr val="FF0000"/>
                </a:solidFill>
              </a:rPr>
              <a:t>fishing vessel</a:t>
            </a:r>
            <a:r>
              <a:rPr lang="zh-CN" altLang="en-US" sz="2600" b="1" dirty="0">
                <a:solidFill>
                  <a:srgbClr val="0000CC"/>
                </a:solidFill>
                <a:latin typeface="楷体_GB2312" pitchFamily="49" charset="-122"/>
                <a:ea typeface="楷体_GB2312" pitchFamily="49" charset="-122"/>
              </a:rPr>
              <a:t>（渔船，渔轮）</a:t>
            </a:r>
            <a:r>
              <a:rPr lang="en-US" altLang="zh-CN" sz="2600" dirty="0"/>
              <a:t>, respectively.</a:t>
            </a:r>
          </a:p>
          <a:p>
            <a:pPr>
              <a:spcBef>
                <a:spcPct val="50000"/>
              </a:spcBef>
            </a:pPr>
            <a:r>
              <a:rPr lang="en-US" altLang="zh-CN" sz="2800" dirty="0" smtClean="0"/>
              <a:t>    </a:t>
            </a:r>
            <a:r>
              <a:rPr lang="zh-CN" altLang="zh-CN" sz="2600" b="1" dirty="0">
                <a:solidFill>
                  <a:srgbClr val="0000CC"/>
                </a:solidFill>
                <a:latin typeface="楷体_GB2312" pitchFamily="49" charset="-122"/>
                <a:ea typeface="楷体_GB2312" pitchFamily="49" charset="-122"/>
              </a:rPr>
              <a:t>在人口统计学的研究中还可以找到其他离散时间信号的例子，例如像平均预算、犯罪率或捕鱼量等都可以分别对家庭大小、总人口或捕鱼船的类型等离散变量列成表格形式</a:t>
            </a:r>
            <a:r>
              <a:rPr lang="zh-CN" altLang="zh-CN" sz="2600" b="1" dirty="0" smtClean="0">
                <a:solidFill>
                  <a:srgbClr val="0000CC"/>
                </a:solidFill>
                <a:latin typeface="楷体_GB2312" pitchFamily="49" charset="-122"/>
                <a:ea typeface="楷体_GB2312" pitchFamily="49" charset="-122"/>
              </a:rPr>
              <a:t>。</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457200"/>
            <a:ext cx="8610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en-US" sz="2600" dirty="0"/>
              <a:t>    </a:t>
            </a:r>
            <a:r>
              <a:rPr lang="en-US" altLang="zh-CN" sz="2600" dirty="0"/>
              <a:t>To distinguish between continuous-time and discrete-time signals, we will use the symbol  to denote the continuous-time independent variable and   to denote the discrete-time independent variable. In addition, for continuous-time signals we will enclose the independent variable in parentheses (•), whereas for discrete-time signals we will use brackets [•] to enclose the independent variable. </a:t>
            </a:r>
            <a:endParaRPr lang="en-US" altLang="zh-CN" sz="2600" dirty="0" smtClean="0"/>
          </a:p>
          <a:p>
            <a:pPr>
              <a:buFont typeface="Wingdings" pitchFamily="2" charset="2"/>
              <a:buNone/>
            </a:pPr>
            <a:r>
              <a:rPr lang="zh-CN" altLang="en-US" sz="2600" b="1" dirty="0" smtClean="0">
                <a:solidFill>
                  <a:srgbClr val="0000CC"/>
                </a:solidFill>
                <a:latin typeface="楷体_GB2312" pitchFamily="49" charset="-122"/>
                <a:ea typeface="楷体_GB2312" pitchFamily="49" charset="-122"/>
              </a:rPr>
              <a:t>句</a:t>
            </a:r>
            <a:r>
              <a:rPr lang="zh-CN" altLang="en-US" sz="2600" b="1" dirty="0">
                <a:solidFill>
                  <a:srgbClr val="0000CC"/>
                </a:solidFill>
                <a:latin typeface="楷体_GB2312" pitchFamily="49" charset="-122"/>
                <a:ea typeface="楷体_GB2312" pitchFamily="49" charset="-122"/>
              </a:rPr>
              <a:t>中</a:t>
            </a:r>
            <a:r>
              <a:rPr lang="en-US" altLang="zh-CN" sz="2600" dirty="0">
                <a:ea typeface="楷体_GB2312" pitchFamily="49" charset="-122"/>
              </a:rPr>
              <a:t>parentheses</a:t>
            </a:r>
            <a:r>
              <a:rPr lang="zh-CN" altLang="en-US" sz="2600" b="1" dirty="0">
                <a:solidFill>
                  <a:srgbClr val="0000CC"/>
                </a:solidFill>
                <a:latin typeface="楷体_GB2312" pitchFamily="49" charset="-122"/>
                <a:ea typeface="楷体_GB2312" pitchFamily="49" charset="-122"/>
              </a:rPr>
              <a:t>特指</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圆括号</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buFont typeface="Wingdings" pitchFamily="2" charset="2"/>
              <a:buNone/>
            </a:pPr>
            <a:r>
              <a:rPr lang="zh-CN" altLang="zh-CN" sz="2600" b="1" dirty="0">
                <a:solidFill>
                  <a:srgbClr val="0000CC"/>
                </a:solidFill>
                <a:latin typeface="楷体_GB2312" pitchFamily="49" charset="-122"/>
                <a:ea typeface="楷体_GB2312" pitchFamily="49" charset="-122"/>
              </a:rPr>
              <a:t>为了区分连续时间信号和离散时间信号，我们用</a:t>
            </a:r>
            <a:r>
              <a:rPr lang="en-US" altLang="zh-CN" sz="2600" b="1" dirty="0">
                <a:solidFill>
                  <a:srgbClr val="0000CC"/>
                </a:solidFill>
                <a:latin typeface="楷体_GB2312" pitchFamily="49" charset="-122"/>
                <a:ea typeface="楷体_GB2312" pitchFamily="49" charset="-122"/>
              </a:rPr>
              <a:t>t</a:t>
            </a:r>
            <a:r>
              <a:rPr lang="zh-CN" altLang="zh-CN" sz="2600" b="1" dirty="0">
                <a:solidFill>
                  <a:srgbClr val="0000CC"/>
                </a:solidFill>
                <a:latin typeface="楷体_GB2312" pitchFamily="49" charset="-122"/>
                <a:ea typeface="楷体_GB2312" pitchFamily="49" charset="-122"/>
              </a:rPr>
              <a:t>表示连续时间变量，而用</a:t>
            </a:r>
            <a:r>
              <a:rPr lang="en-US" altLang="zh-CN" sz="2600" b="1" dirty="0">
                <a:solidFill>
                  <a:srgbClr val="0000CC"/>
                </a:solidFill>
                <a:latin typeface="楷体_GB2312" pitchFamily="49" charset="-122"/>
                <a:ea typeface="楷体_GB2312" pitchFamily="49" charset="-122"/>
              </a:rPr>
              <a:t>n</a:t>
            </a:r>
            <a:r>
              <a:rPr lang="zh-CN" altLang="zh-CN" sz="2600" b="1" dirty="0">
                <a:solidFill>
                  <a:srgbClr val="0000CC"/>
                </a:solidFill>
                <a:latin typeface="楷体_GB2312" pitchFamily="49" charset="-122"/>
                <a:ea typeface="楷体_GB2312" pitchFamily="49" charset="-122"/>
              </a:rPr>
              <a:t>表示离散时间变量。另外，连续时间信号将自变量放在圆括号</a:t>
            </a:r>
            <a:r>
              <a:rPr lang="en-US" altLang="zh-CN"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中，而离散时间信号，我们用方括号</a:t>
            </a:r>
            <a:r>
              <a:rPr lang="en-US" altLang="zh-CN"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来表示自变量。</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1000" y="593725"/>
            <a:ext cx="83820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t>Because of their speed, computational power, and flexibility, modern digital processors are use to implement many practical systems, ranging from digital autopilots to digital audio system. Such systems require the use of discrete-time sequences representing sampled versions of continuous-time signals—e.g., aircraft position, velocity, and heading for an </a:t>
            </a:r>
            <a:r>
              <a:rPr lang="en-US" altLang="zh-CN" sz="2600" dirty="0">
                <a:solidFill>
                  <a:srgbClr val="FF0000"/>
                </a:solidFill>
              </a:rPr>
              <a:t>autopilot</a:t>
            </a:r>
            <a:r>
              <a:rPr lang="zh-CN" altLang="en-US" sz="2600" b="1" dirty="0">
                <a:solidFill>
                  <a:srgbClr val="0000CC"/>
                </a:solidFill>
                <a:latin typeface="楷体_GB2312" pitchFamily="49" charset="-122"/>
                <a:ea typeface="楷体_GB2312" pitchFamily="49" charset="-122"/>
              </a:rPr>
              <a:t>（自动导航装置，自动驾驶仪）</a:t>
            </a:r>
            <a:r>
              <a:rPr lang="en-US" altLang="zh-CN" sz="2600" dirty="0"/>
              <a:t>or speech and music for an audio system.</a:t>
            </a:r>
            <a:r>
              <a:rPr lang="en-US" altLang="zh-CN" sz="2600" dirty="0">
                <a:solidFill>
                  <a:srgbClr val="FF0000"/>
                </a:solidFill>
              </a:rPr>
              <a:t> </a:t>
            </a:r>
            <a:endParaRPr lang="en-US" altLang="zh-CN" sz="2600" dirty="0" smtClean="0">
              <a:solidFill>
                <a:srgbClr val="FF0000"/>
              </a:solidFill>
            </a:endParaRPr>
          </a:p>
          <a:p>
            <a:r>
              <a:rPr lang="zh-CN" altLang="en-US" sz="2600" b="1" dirty="0" smtClean="0">
                <a:solidFill>
                  <a:srgbClr val="0000CC"/>
                </a:solidFill>
                <a:latin typeface="楷体_GB2312" pitchFamily="49" charset="-122"/>
                <a:ea typeface="楷体_GB2312" pitchFamily="49" charset="-122"/>
              </a:rPr>
              <a:t>由</a:t>
            </a:r>
            <a:r>
              <a:rPr lang="zh-CN" altLang="zh-CN" sz="2600" b="1" dirty="0" smtClean="0">
                <a:solidFill>
                  <a:srgbClr val="0000CC"/>
                </a:solidFill>
                <a:latin typeface="楷体_GB2312" pitchFamily="49" charset="-122"/>
                <a:ea typeface="楷体_GB2312" pitchFamily="49" charset="-122"/>
              </a:rPr>
              <a:t>于</a:t>
            </a:r>
            <a:r>
              <a:rPr lang="zh-CN" altLang="zh-CN" sz="2600" b="1" dirty="0">
                <a:solidFill>
                  <a:srgbClr val="0000CC"/>
                </a:solidFill>
                <a:latin typeface="楷体_GB2312" pitchFamily="49" charset="-122"/>
                <a:ea typeface="楷体_GB2312" pitchFamily="49" charset="-122"/>
              </a:rPr>
              <a:t>近代数字处理器在速度、计算能力及灵活性等方面的进展，因此被用来实现许多这样的实际系统，其范围涉及从数字自动驾驶仪到一般的数字音频系统。这样的系统要用离散时间序列来表达连续时间信号的样本描述——如，飞机的位置、速度和航向，或是音频系统的语音和音乐。</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2">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166</TotalTime>
  <Pages>0</Pages>
  <Words>2186</Words>
  <Characters>0</Characters>
  <Application>Microsoft Office PowerPoint</Application>
  <DocSecurity>0</DocSecurity>
  <PresentationFormat>全屏显示(4:3)</PresentationFormat>
  <Lines>0</Lines>
  <Paragraphs>55</Paragraphs>
  <Slides>20</Slides>
  <Notes>0</Notes>
  <HiddenSlides>0</HiddenSlides>
  <MMClips>0</MMClips>
  <ScaleCrop>false</ScaleCrop>
  <HeadingPairs>
    <vt:vector size="6" baseType="variant">
      <vt:variant>
        <vt:lpstr>主题</vt:lpstr>
      </vt:variant>
      <vt:variant>
        <vt:i4>7</vt:i4>
      </vt:variant>
      <vt:variant>
        <vt:lpstr>嵌入 OLE 服务器</vt:lpstr>
      </vt:variant>
      <vt:variant>
        <vt:i4>3</vt:i4>
      </vt:variant>
      <vt:variant>
        <vt:lpstr>幻灯片标题</vt:lpstr>
      </vt:variant>
      <vt:variant>
        <vt:i4>20</vt:i4>
      </vt:variant>
    </vt:vector>
  </HeadingPairs>
  <TitlesOfParts>
    <vt:vector size="30" baseType="lpstr">
      <vt:lpstr>6</vt:lpstr>
      <vt:lpstr>1_6</vt:lpstr>
      <vt:lpstr>2</vt:lpstr>
      <vt:lpstr>默认设计模板</vt:lpstr>
      <vt:lpstr>1_018betty_pastel</vt:lpstr>
      <vt:lpstr>2_018betty_pastel</vt:lpstr>
      <vt:lpstr>437tgp_bizpeople_light_ani</vt:lpstr>
      <vt:lpstr>Photoshop.Image.7</vt:lpstr>
      <vt:lpstr>MathType 6.0 Equation</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383</cp:revision>
  <cp:lastPrinted>1601-01-01T00:00:00Z</cp:lastPrinted>
  <dcterms:created xsi:type="dcterms:W3CDTF">1601-01-01T00:00:00Z</dcterms:created>
  <dcterms:modified xsi:type="dcterms:W3CDTF">2017-09-14T10:09:57Z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2052-8.1.0.3089</vt:lpwstr>
  </property>
</Properties>
</file>